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97" r:id="rId3"/>
    <p:sldId id="423" r:id="rId4"/>
    <p:sldId id="424" r:id="rId5"/>
    <p:sldId id="422" r:id="rId6"/>
    <p:sldId id="407" r:id="rId7"/>
    <p:sldId id="408" r:id="rId8"/>
    <p:sldId id="411" r:id="rId9"/>
    <p:sldId id="412" r:id="rId10"/>
    <p:sldId id="410" r:id="rId11"/>
    <p:sldId id="413" r:id="rId12"/>
    <p:sldId id="416" r:id="rId13"/>
    <p:sldId id="406" r:id="rId14"/>
    <p:sldId id="417" r:id="rId15"/>
    <p:sldId id="409" r:id="rId16"/>
    <p:sldId id="425" r:id="rId17"/>
    <p:sldId id="426" r:id="rId18"/>
    <p:sldId id="427" r:id="rId19"/>
    <p:sldId id="428" r:id="rId20"/>
    <p:sldId id="429" r:id="rId21"/>
    <p:sldId id="430" r:id="rId22"/>
    <p:sldId id="405" r:id="rId23"/>
    <p:sldId id="432" r:id="rId24"/>
    <p:sldId id="433" r:id="rId25"/>
    <p:sldId id="435" r:id="rId26"/>
    <p:sldId id="436" r:id="rId27"/>
    <p:sldId id="437" r:id="rId28"/>
    <p:sldId id="438" r:id="rId29"/>
    <p:sldId id="439" r:id="rId30"/>
    <p:sldId id="441" r:id="rId31"/>
    <p:sldId id="442" r:id="rId32"/>
    <p:sldId id="415" r:id="rId33"/>
    <p:sldId id="414" r:id="rId34"/>
    <p:sldId id="443" r:id="rId35"/>
    <p:sldId id="444" r:id="rId36"/>
    <p:sldId id="445" r:id="rId37"/>
    <p:sldId id="377" r:id="rId38"/>
    <p:sldId id="421" r:id="rId39"/>
    <p:sldId id="398" r:id="rId40"/>
    <p:sldId id="418" r:id="rId41"/>
    <p:sldId id="420" r:id="rId42"/>
    <p:sldId id="419" r:id="rId43"/>
    <p:sldId id="273" r:id="rId44"/>
    <p:sldId id="363" r:id="rId45"/>
  </p:sldIdLst>
  <p:sldSz cx="9144000" cy="6858000" type="screen4x3"/>
  <p:notesSz cx="6858000" cy="90836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6021" autoAdjust="0"/>
  </p:normalViewPr>
  <p:slideViewPr>
    <p:cSldViewPr>
      <p:cViewPr varScale="1">
        <p:scale>
          <a:sx n="56" d="100"/>
          <a:sy n="56" d="100"/>
        </p:scale>
        <p:origin x="18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38D10-A8E6-48F9-8846-DFD8A21B633F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CC20D-B3A3-4535-853E-D47E041B0A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782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3E31B-4883-4728-8854-89CC11166187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14825"/>
            <a:ext cx="5486400" cy="4087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AC583-37D7-4850-9B62-033429648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1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AC583-37D7-4850-9B62-03342964817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35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Terrible </a:t>
            </a:r>
            <a:r>
              <a:rPr lang="da-DK" dirty="0" err="1" smtClean="0"/>
              <a:t>consequences</a:t>
            </a:r>
            <a:r>
              <a:rPr lang="da-DK" dirty="0" smtClean="0"/>
              <a:t> – </a:t>
            </a:r>
            <a:r>
              <a:rPr lang="da-DK" dirty="0" err="1" smtClean="0"/>
              <a:t>globally</a:t>
            </a:r>
            <a:r>
              <a:rPr lang="da-DK" dirty="0" smtClean="0"/>
              <a:t>, </a:t>
            </a:r>
            <a:r>
              <a:rPr lang="da-DK" dirty="0" err="1" smtClean="0"/>
              <a:t>starving</a:t>
            </a:r>
            <a:r>
              <a:rPr lang="da-DK" dirty="0" smtClean="0"/>
              <a:t> out smaller and </a:t>
            </a:r>
            <a:r>
              <a:rPr lang="da-DK" dirty="0" err="1" smtClean="0"/>
              <a:t>innovate</a:t>
            </a:r>
            <a:r>
              <a:rPr lang="da-DK" dirty="0" smtClean="0"/>
              <a:t> </a:t>
            </a:r>
            <a:r>
              <a:rPr lang="da-DK" dirty="0" err="1" smtClean="0"/>
              <a:t>publishers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0137D-0180-7947-9A63-C060226DEE8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5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0137D-0180-7947-9A63-C060226DEE8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66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origins of Green can be seen as a give in to the Academic Freedom. With Green OA, authors can continue to publish in their </a:t>
            </a:r>
            <a:r>
              <a:rPr lang="en-US" dirty="0" err="1" smtClean="0"/>
              <a:t>favourite</a:t>
            </a:r>
            <a:r>
              <a:rPr lang="en-US" dirty="0" smtClean="0"/>
              <a:t>, prestige journals. But as mentioned there are significant issues with Green OA – basically it does not deliver Real OA, but mostly delayed OA.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0137D-0180-7947-9A63-C060226DEE8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38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university</a:t>
            </a:r>
            <a:r>
              <a:rPr lang="da-DK" dirty="0" smtClean="0"/>
              <a:t> managers, research </a:t>
            </a:r>
            <a:r>
              <a:rPr lang="da-DK" dirty="0" err="1" smtClean="0"/>
              <a:t>funders</a:t>
            </a:r>
            <a:r>
              <a:rPr lang="da-DK" dirty="0" smtClean="0"/>
              <a:t> and </a:t>
            </a:r>
            <a:r>
              <a:rPr lang="da-DK" dirty="0" err="1" smtClean="0"/>
              <a:t>government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state</a:t>
            </a:r>
            <a:r>
              <a:rPr lang="da-DK" baseline="0" dirty="0" smtClean="0"/>
              <a:t> ask for a </a:t>
            </a:r>
            <a:r>
              <a:rPr lang="da-DK" baseline="0" dirty="0" err="1" smtClean="0"/>
              <a:t>specific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behaviour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namely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papers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published</a:t>
            </a:r>
            <a:r>
              <a:rPr lang="da-DK" baseline="0" dirty="0" smtClean="0"/>
              <a:t> in OA, </a:t>
            </a:r>
            <a:r>
              <a:rPr lang="da-DK" baseline="0" dirty="0" err="1" smtClean="0"/>
              <a:t>then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those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who</a:t>
            </a:r>
            <a:r>
              <a:rPr lang="da-DK" baseline="0" dirty="0" smtClean="0"/>
              <a:t> do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rewarded</a:t>
            </a:r>
            <a:r>
              <a:rPr lang="da-DK" baseline="0" dirty="0" smtClean="0"/>
              <a:t>, and </a:t>
            </a:r>
            <a:r>
              <a:rPr lang="da-DK" baseline="0" dirty="0" err="1" smtClean="0"/>
              <a:t>those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who</a:t>
            </a:r>
            <a:r>
              <a:rPr lang="da-DK" baseline="0" dirty="0" smtClean="0"/>
              <a:t> do not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sanctioned</a:t>
            </a:r>
            <a:r>
              <a:rPr lang="da-DK" baseline="0" dirty="0" smtClean="0"/>
              <a:t>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0137D-0180-7947-9A63-C060226DEE8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8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0137D-0180-7947-9A63-C060226DEE8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AC583-37D7-4850-9B62-033429648179}" type="slidenum">
              <a:rPr lang="da-DK" smtClean="0"/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709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862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451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95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852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586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72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684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286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684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251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53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6F92-2CA1-4D1E-AE12-AF839DAC2A82}" type="datetimeFigureOut">
              <a:rPr lang="da-DK" smtClean="0"/>
              <a:t>10-08-2016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505D2-CCE7-4E88-9D36-1B36133F05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13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aj.org/bestpract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oaj.org/application/ne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ajournals.wordpress.com/2016/06/20/presenting-the-doaj-ambassadors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doaj.org/suppor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da-DK" sz="3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3204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The drive towards open access – universities, funders &amp; governments – and the implications for (Open Access) journals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da-DK" sz="2400" dirty="0" smtClean="0">
                <a:solidFill>
                  <a:schemeClr val="tx1"/>
                </a:solidFill>
              </a:rPr>
              <a:t>Presentation at the ACSE </a:t>
            </a:r>
            <a:r>
              <a:rPr lang="da-DK" sz="2400" dirty="0" err="1" smtClean="0">
                <a:solidFill>
                  <a:schemeClr val="tx1"/>
                </a:solidFill>
              </a:rPr>
              <a:t>Annual</a:t>
            </a:r>
            <a:r>
              <a:rPr lang="da-DK" sz="2400" dirty="0" smtClean="0">
                <a:solidFill>
                  <a:schemeClr val="tx1"/>
                </a:solidFill>
              </a:rPr>
              <a:t> Conference, August 10-11, 2016, Dubai</a:t>
            </a:r>
          </a:p>
          <a:p>
            <a:r>
              <a:rPr lang="da-DK" sz="2400" dirty="0" smtClean="0">
                <a:solidFill>
                  <a:schemeClr val="tx1"/>
                </a:solidFill>
              </a:rPr>
              <a:t>lars@doaj.org</a:t>
            </a:r>
            <a:endParaRPr lang="da-DK" sz="24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5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Universities</a:t>
            </a:r>
            <a:r>
              <a:rPr lang="da-DK" dirty="0" smtClean="0"/>
              <a:t>, Research Funders &amp; </a:t>
            </a:r>
            <a:r>
              <a:rPr lang="da-DK" dirty="0" err="1" smtClean="0"/>
              <a:t>Governments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Now </a:t>
            </a:r>
            <a:r>
              <a:rPr lang="da-DK" dirty="0" err="1" smtClean="0"/>
              <a:t>increasingly</a:t>
            </a:r>
            <a:r>
              <a:rPr lang="da-DK" dirty="0" smtClean="0"/>
              <a:t> </a:t>
            </a:r>
            <a:r>
              <a:rPr lang="da-DK" b="1" dirty="0" err="1" smtClean="0"/>
              <a:t>demanding</a:t>
            </a:r>
            <a:r>
              <a:rPr lang="da-DK" b="1" dirty="0" smtClean="0"/>
              <a:t> </a:t>
            </a:r>
            <a:r>
              <a:rPr lang="da-DK" b="1" dirty="0" smtClean="0"/>
              <a:t>real OA </a:t>
            </a:r>
            <a:r>
              <a:rPr lang="da-DK" dirty="0" smtClean="0"/>
              <a:t>– from </a:t>
            </a:r>
            <a:r>
              <a:rPr lang="da-DK" b="1" dirty="0" err="1" smtClean="0"/>
              <a:t>day</a:t>
            </a:r>
            <a:r>
              <a:rPr lang="da-DK" b="1" dirty="0" smtClean="0"/>
              <a:t> </a:t>
            </a:r>
            <a:r>
              <a:rPr lang="da-DK" b="1" dirty="0" err="1" smtClean="0"/>
              <a:t>one</a:t>
            </a:r>
            <a:r>
              <a:rPr lang="da-DK" dirty="0" smtClean="0"/>
              <a:t>, with </a:t>
            </a:r>
            <a:r>
              <a:rPr lang="da-DK" b="1" dirty="0" err="1" smtClean="0"/>
              <a:t>extensive</a:t>
            </a:r>
            <a:r>
              <a:rPr lang="da-DK" b="1" dirty="0" smtClean="0"/>
              <a:t> re-</a:t>
            </a:r>
            <a:r>
              <a:rPr lang="da-DK" b="1" dirty="0" err="1" smtClean="0"/>
              <a:t>use</a:t>
            </a:r>
            <a:r>
              <a:rPr lang="da-DK" b="1" dirty="0" smtClean="0"/>
              <a:t> </a:t>
            </a:r>
            <a:r>
              <a:rPr lang="da-DK" b="1" dirty="0" err="1" smtClean="0"/>
              <a:t>rights</a:t>
            </a:r>
            <a:endParaRPr lang="da-DK" b="1" dirty="0" smtClean="0"/>
          </a:p>
          <a:p>
            <a:pPr lvl="1"/>
            <a:r>
              <a:rPr lang="da-DK" dirty="0" smtClean="0"/>
              <a:t>OA to </a:t>
            </a:r>
            <a:r>
              <a:rPr lang="da-DK" dirty="0" err="1" smtClean="0"/>
              <a:t>publications</a:t>
            </a:r>
            <a:r>
              <a:rPr lang="da-DK" dirty="0" smtClean="0"/>
              <a:t> </a:t>
            </a:r>
            <a:r>
              <a:rPr lang="da-DK" dirty="0" err="1" smtClean="0"/>
              <a:t>seen</a:t>
            </a:r>
            <a:r>
              <a:rPr lang="da-DK" dirty="0" smtClean="0"/>
              <a:t> </a:t>
            </a:r>
            <a:r>
              <a:rPr lang="da-DK" dirty="0" smtClean="0"/>
              <a:t>as part of the </a:t>
            </a:r>
            <a:r>
              <a:rPr lang="da-DK" dirty="0" err="1" smtClean="0"/>
              <a:t>wider</a:t>
            </a:r>
            <a:r>
              <a:rPr lang="da-DK" dirty="0" smtClean="0"/>
              <a:t> Open </a:t>
            </a:r>
            <a:r>
              <a:rPr lang="da-DK" dirty="0" smtClean="0"/>
              <a:t>Science/Open </a:t>
            </a:r>
            <a:r>
              <a:rPr lang="da-DK" dirty="0" err="1" smtClean="0"/>
              <a:t>Scholarship</a:t>
            </a:r>
            <a:r>
              <a:rPr lang="da-DK" dirty="0" smtClean="0"/>
              <a:t> agenda</a:t>
            </a:r>
          </a:p>
          <a:p>
            <a:pPr lvl="1"/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Universities</a:t>
            </a:r>
            <a:r>
              <a:rPr lang="da-DK" dirty="0" smtClean="0"/>
              <a:t>, Research Funders &amp; </a:t>
            </a:r>
            <a:r>
              <a:rPr lang="da-DK" dirty="0" err="1" smtClean="0"/>
              <a:t>Governments</a:t>
            </a:r>
            <a:r>
              <a:rPr lang="da-DK" dirty="0" smtClean="0"/>
              <a:t>:</a:t>
            </a:r>
          </a:p>
          <a:p>
            <a:pPr lvl="1"/>
            <a:r>
              <a:rPr lang="da-DK" dirty="0" err="1" smtClean="0"/>
              <a:t>increasingly</a:t>
            </a:r>
            <a:r>
              <a:rPr lang="da-DK" dirty="0" smtClean="0"/>
              <a:t> </a:t>
            </a:r>
            <a:r>
              <a:rPr lang="da-DK" b="1" dirty="0" err="1" smtClean="0"/>
              <a:t>demand</a:t>
            </a:r>
            <a:r>
              <a:rPr lang="da-DK" b="1" dirty="0" smtClean="0"/>
              <a:t> real OA </a:t>
            </a:r>
            <a:r>
              <a:rPr lang="da-DK" dirty="0" smtClean="0"/>
              <a:t>– from </a:t>
            </a:r>
            <a:r>
              <a:rPr lang="da-DK" b="1" dirty="0" err="1" smtClean="0"/>
              <a:t>day</a:t>
            </a:r>
            <a:r>
              <a:rPr lang="da-DK" b="1" dirty="0" smtClean="0"/>
              <a:t> </a:t>
            </a:r>
            <a:r>
              <a:rPr lang="da-DK" b="1" dirty="0" err="1" smtClean="0"/>
              <a:t>one</a:t>
            </a:r>
            <a:r>
              <a:rPr lang="da-DK" dirty="0" smtClean="0"/>
              <a:t>, with </a:t>
            </a:r>
            <a:r>
              <a:rPr lang="da-DK" b="1" dirty="0" err="1" smtClean="0"/>
              <a:t>extensive</a:t>
            </a:r>
            <a:r>
              <a:rPr lang="da-DK" b="1" dirty="0" smtClean="0"/>
              <a:t> re-</a:t>
            </a:r>
            <a:r>
              <a:rPr lang="da-DK" b="1" dirty="0" err="1" smtClean="0"/>
              <a:t>use</a:t>
            </a:r>
            <a:r>
              <a:rPr lang="da-DK" b="1" dirty="0" smtClean="0"/>
              <a:t> </a:t>
            </a:r>
            <a:r>
              <a:rPr lang="da-DK" b="1" dirty="0" err="1" smtClean="0"/>
              <a:t>rights</a:t>
            </a:r>
            <a:endParaRPr lang="da-DK" b="1" dirty="0" smtClean="0"/>
          </a:p>
          <a:p>
            <a:pPr lvl="1"/>
            <a:r>
              <a:rPr lang="da-DK" dirty="0" smtClean="0"/>
              <a:t>OA to </a:t>
            </a:r>
            <a:r>
              <a:rPr lang="da-DK" dirty="0" err="1" smtClean="0"/>
              <a:t>publications</a:t>
            </a:r>
            <a:r>
              <a:rPr lang="da-DK" dirty="0" smtClean="0"/>
              <a:t> </a:t>
            </a:r>
            <a:r>
              <a:rPr lang="da-DK" dirty="0" err="1" smtClean="0"/>
              <a:t>seens</a:t>
            </a:r>
            <a:r>
              <a:rPr lang="da-DK" dirty="0" smtClean="0"/>
              <a:t> as part of the Open Science/Open </a:t>
            </a:r>
            <a:r>
              <a:rPr lang="da-DK" dirty="0" err="1" smtClean="0"/>
              <a:t>Scholarship</a:t>
            </a:r>
            <a:r>
              <a:rPr lang="da-DK" dirty="0" smtClean="0"/>
              <a:t> agenda</a:t>
            </a:r>
          </a:p>
          <a:p>
            <a:pPr lvl="1"/>
            <a:r>
              <a:rPr lang="da-DK" dirty="0" smtClean="0"/>
              <a:t>Are </a:t>
            </a:r>
            <a:r>
              <a:rPr lang="da-DK" dirty="0" err="1" smtClean="0"/>
              <a:t>questioning</a:t>
            </a:r>
            <a:r>
              <a:rPr lang="da-DK" dirty="0" smtClean="0"/>
              <a:t> </a:t>
            </a:r>
            <a:r>
              <a:rPr lang="da-DK" dirty="0" err="1" smtClean="0"/>
              <a:t>current</a:t>
            </a:r>
            <a:r>
              <a:rPr lang="da-DK" dirty="0" smtClean="0"/>
              <a:t> research </a:t>
            </a:r>
            <a:r>
              <a:rPr lang="da-DK" dirty="0" err="1" smtClean="0"/>
              <a:t>assessment</a:t>
            </a:r>
            <a:r>
              <a:rPr lang="da-DK" dirty="0" smtClean="0"/>
              <a:t> </a:t>
            </a:r>
            <a:r>
              <a:rPr lang="da-DK" dirty="0" err="1" smtClean="0"/>
              <a:t>practices</a:t>
            </a:r>
            <a:r>
              <a:rPr lang="da-DK" dirty="0" smtClean="0"/>
              <a:t> (</a:t>
            </a:r>
            <a:r>
              <a:rPr lang="da-DK" dirty="0" err="1" smtClean="0"/>
              <a:t>Impact</a:t>
            </a:r>
            <a:r>
              <a:rPr lang="da-DK" dirty="0" smtClean="0"/>
              <a:t> Factor </a:t>
            </a:r>
            <a:r>
              <a:rPr lang="da-DK" dirty="0" err="1" smtClean="0"/>
              <a:t>etc</a:t>
            </a:r>
            <a:r>
              <a:rPr lang="da-DK" dirty="0" smtClean="0"/>
              <a:t>) and </a:t>
            </a:r>
            <a:r>
              <a:rPr lang="da-DK" dirty="0" err="1" smtClean="0"/>
              <a:t>developing</a:t>
            </a:r>
            <a:r>
              <a:rPr lang="da-DK" dirty="0" smtClean="0"/>
              <a:t> new models</a:t>
            </a:r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72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EU – Amsterdam </a:t>
            </a:r>
            <a:r>
              <a:rPr lang="da-DK" dirty="0" err="1" smtClean="0"/>
              <a:t>call</a:t>
            </a:r>
            <a:r>
              <a:rPr lang="da-DK" dirty="0" smtClean="0"/>
              <a:t> for action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363272" cy="445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Amsterdam </a:t>
            </a:r>
            <a:r>
              <a:rPr lang="da-DK" dirty="0" err="1" smtClean="0"/>
              <a:t>call</a:t>
            </a:r>
            <a:r>
              <a:rPr lang="da-DK" dirty="0" smtClean="0"/>
              <a:t> for action:</a:t>
            </a:r>
          </a:p>
          <a:p>
            <a:pPr lvl="1"/>
            <a:r>
              <a:rPr lang="da-DK" dirty="0" err="1" smtClean="0"/>
              <a:t>Approved</a:t>
            </a:r>
            <a:r>
              <a:rPr lang="da-DK" dirty="0" smtClean="0"/>
              <a:t> by EU research &amp; </a:t>
            </a:r>
            <a:r>
              <a:rPr lang="da-DK" dirty="0" err="1" smtClean="0"/>
              <a:t>trade</a:t>
            </a:r>
            <a:r>
              <a:rPr lang="da-DK" dirty="0" smtClean="0"/>
              <a:t> (!) ministers</a:t>
            </a:r>
          </a:p>
          <a:p>
            <a:r>
              <a:rPr lang="da-DK" dirty="0" err="1" smtClean="0"/>
              <a:t>Next</a:t>
            </a:r>
            <a:r>
              <a:rPr lang="da-DK" dirty="0" smtClean="0"/>
              <a:t>: </a:t>
            </a:r>
            <a:r>
              <a:rPr lang="da-DK" dirty="0" err="1" smtClean="0"/>
              <a:t>implementation</a:t>
            </a:r>
            <a:r>
              <a:rPr lang="da-DK" dirty="0" smtClean="0"/>
              <a:t> in the EU </a:t>
            </a:r>
            <a:r>
              <a:rPr lang="da-DK" dirty="0" err="1" smtClean="0"/>
              <a:t>member</a:t>
            </a:r>
            <a:r>
              <a:rPr lang="da-DK" dirty="0" smtClean="0"/>
              <a:t> </a:t>
            </a:r>
            <a:r>
              <a:rPr lang="da-DK" dirty="0" err="1" smtClean="0"/>
              <a:t>states</a:t>
            </a:r>
            <a:r>
              <a:rPr lang="da-DK" dirty="0" smtClean="0"/>
              <a:t>!</a:t>
            </a:r>
          </a:p>
          <a:p>
            <a:r>
              <a:rPr lang="da-DK" dirty="0" err="1" smtClean="0"/>
              <a:t>Netherlands</a:t>
            </a:r>
            <a:r>
              <a:rPr lang="da-DK" dirty="0" smtClean="0"/>
              <a:t>, United Kingdom, </a:t>
            </a:r>
            <a:r>
              <a:rPr lang="da-DK" dirty="0" err="1" smtClean="0"/>
              <a:t>Austria</a:t>
            </a:r>
            <a:r>
              <a:rPr lang="da-DK" dirty="0" smtClean="0"/>
              <a:t> </a:t>
            </a:r>
            <a:r>
              <a:rPr lang="da-DK" dirty="0" smtClean="0"/>
              <a:t>&amp; </a:t>
            </a:r>
            <a:r>
              <a:rPr lang="da-DK" dirty="0" err="1" smtClean="0"/>
              <a:t>Norway</a:t>
            </a:r>
            <a:r>
              <a:rPr lang="da-DK" dirty="0" smtClean="0"/>
              <a:t> </a:t>
            </a:r>
            <a:r>
              <a:rPr lang="da-DK" dirty="0" err="1" smtClean="0"/>
              <a:t>well</a:t>
            </a:r>
            <a:r>
              <a:rPr lang="da-DK" dirty="0" smtClean="0"/>
              <a:t> </a:t>
            </a:r>
            <a:r>
              <a:rPr lang="da-DK" dirty="0" err="1" smtClean="0"/>
              <a:t>underway</a:t>
            </a:r>
            <a:r>
              <a:rPr lang="da-DK" dirty="0" smtClean="0"/>
              <a:t>!</a:t>
            </a:r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933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Bill &amp; Melinda Gates Foundation Open Access Policy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Publications Are Discoverable and Accessible Online – promptly!</a:t>
            </a:r>
          </a:p>
          <a:p>
            <a:r>
              <a:rPr lang="en-US" dirty="0"/>
              <a:t>Creative Commons Attribution 4.0 Generic License (CC BY 4.0).</a:t>
            </a:r>
          </a:p>
          <a:p>
            <a:r>
              <a:rPr lang="en-US" dirty="0"/>
              <a:t>Foundation Will Pay Necessary (Reasonable) Fees.  </a:t>
            </a:r>
          </a:p>
          <a:p>
            <a:r>
              <a:rPr lang="en-US" dirty="0"/>
              <a:t>Publications Will Be Accessible and Open Immediately.  All publications shall be available </a:t>
            </a:r>
            <a:r>
              <a:rPr lang="en-US" b="1" dirty="0"/>
              <a:t>immediately</a:t>
            </a:r>
            <a:r>
              <a:rPr lang="en-US" dirty="0"/>
              <a:t> upon their publication, without any embargo period.   </a:t>
            </a:r>
          </a:p>
          <a:p>
            <a:r>
              <a:rPr lang="en-US" dirty="0"/>
              <a:t>Data Underlying Published Research Results Will Be Accessible and Open Immediately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80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An </a:t>
            </a:r>
            <a:r>
              <a:rPr lang="da-DK" dirty="0" err="1" smtClean="0"/>
              <a:t>additional</a:t>
            </a:r>
            <a:r>
              <a:rPr lang="da-DK" dirty="0" smtClean="0"/>
              <a:t> trend </a:t>
            </a:r>
            <a:r>
              <a:rPr lang="da-DK" dirty="0" err="1" smtClean="0"/>
              <a:t>emerging</a:t>
            </a:r>
            <a:r>
              <a:rPr lang="da-DK" dirty="0" smtClean="0"/>
              <a:t> in the </a:t>
            </a:r>
            <a:r>
              <a:rPr lang="da-DK" dirty="0" err="1" smtClean="0"/>
              <a:t>context</a:t>
            </a:r>
            <a:r>
              <a:rPr lang="da-DK" dirty="0" smtClean="0"/>
              <a:t> of Open </a:t>
            </a:r>
            <a:r>
              <a:rPr lang="da-DK" dirty="0" err="1" smtClean="0"/>
              <a:t>Scholarship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Research </a:t>
            </a:r>
            <a:r>
              <a:rPr lang="da-DK" dirty="0" err="1" smtClean="0"/>
              <a:t>integrity</a:t>
            </a:r>
            <a:r>
              <a:rPr lang="da-DK" dirty="0" smtClean="0"/>
              <a:t> – </a:t>
            </a:r>
            <a:r>
              <a:rPr lang="da-DK" dirty="0" err="1" smtClean="0"/>
              <a:t>responsible</a:t>
            </a:r>
            <a:r>
              <a:rPr lang="da-DK" dirty="0" smtClean="0"/>
              <a:t> researcher </a:t>
            </a:r>
            <a:r>
              <a:rPr lang="da-DK" dirty="0" err="1" smtClean="0"/>
              <a:t>behaviour</a:t>
            </a:r>
            <a:endParaRPr lang="da-DK" dirty="0" smtClean="0"/>
          </a:p>
          <a:p>
            <a:pPr lvl="1"/>
            <a:r>
              <a:rPr lang="da-DK" dirty="0" smtClean="0"/>
              <a:t>Academic </a:t>
            </a:r>
            <a:r>
              <a:rPr lang="da-DK" dirty="0" err="1" smtClean="0"/>
              <a:t>freedom</a:t>
            </a:r>
            <a:r>
              <a:rPr lang="da-DK" dirty="0" smtClean="0"/>
              <a:t> versus </a:t>
            </a:r>
            <a:r>
              <a:rPr lang="da-DK" dirty="0" err="1" smtClean="0"/>
              <a:t>academic</a:t>
            </a:r>
            <a:r>
              <a:rPr lang="da-DK" dirty="0" smtClean="0"/>
              <a:t> </a:t>
            </a:r>
            <a:r>
              <a:rPr lang="da-DK" dirty="0" err="1" smtClean="0"/>
              <a:t>responsibility</a:t>
            </a:r>
            <a:r>
              <a:rPr lang="da-DK" dirty="0" smtClean="0"/>
              <a:t>!</a:t>
            </a:r>
          </a:p>
          <a:p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3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3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pays</a:t>
            </a:r>
            <a:r>
              <a:rPr lang="da-DK" dirty="0" smtClean="0"/>
              <a:t> </a:t>
            </a:r>
            <a:r>
              <a:rPr lang="da-DK" dirty="0" err="1" smtClean="0"/>
              <a:t>off</a:t>
            </a:r>
            <a:r>
              <a:rPr lang="da-DK" dirty="0" smtClean="0"/>
              <a:t> in the </a:t>
            </a:r>
            <a:r>
              <a:rPr lang="da-DK" dirty="0" err="1" smtClean="0"/>
              <a:t>current</a:t>
            </a:r>
            <a:r>
              <a:rPr lang="da-DK" dirty="0" smtClean="0"/>
              <a:t> system??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extLst/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da-DK" sz="3800" dirty="0" smtClean="0"/>
              <a:t>As a </a:t>
            </a:r>
            <a:r>
              <a:rPr lang="da-DK" sz="3800" dirty="0" smtClean="0">
                <a:solidFill>
                  <a:srgbClr val="FF0000"/>
                </a:solidFill>
              </a:rPr>
              <a:t>Researcher:</a:t>
            </a:r>
          </a:p>
          <a:p>
            <a:pPr marL="400050" indent="-457200">
              <a:defRPr/>
            </a:pPr>
            <a:r>
              <a:rPr lang="da-DK" sz="3800" dirty="0" err="1" smtClean="0"/>
              <a:t>Publish</a:t>
            </a:r>
            <a:r>
              <a:rPr lang="da-DK" sz="3800" dirty="0" smtClean="0"/>
              <a:t> </a:t>
            </a:r>
            <a:r>
              <a:rPr lang="da-DK" sz="3800" dirty="0" smtClean="0"/>
              <a:t>in </a:t>
            </a:r>
            <a:r>
              <a:rPr lang="da-DK" sz="3800" strike="sngStrike" dirty="0" err="1" smtClean="0"/>
              <a:t>quality</a:t>
            </a:r>
            <a:r>
              <a:rPr lang="da-DK" sz="3800" dirty="0" smtClean="0"/>
              <a:t> </a:t>
            </a:r>
            <a:r>
              <a:rPr lang="da-DK" sz="3800" dirty="0" smtClean="0">
                <a:solidFill>
                  <a:srgbClr val="FF0000"/>
                </a:solidFill>
              </a:rPr>
              <a:t>prestige journals </a:t>
            </a:r>
            <a:r>
              <a:rPr lang="da-DK" sz="3800" dirty="0" smtClean="0"/>
              <a:t>– go for the High </a:t>
            </a:r>
            <a:r>
              <a:rPr lang="da-DK" sz="3800" dirty="0" err="1" smtClean="0"/>
              <a:t>Impact</a:t>
            </a:r>
            <a:r>
              <a:rPr lang="da-DK" sz="3800" dirty="0" smtClean="0"/>
              <a:t> Factor journals and </a:t>
            </a:r>
            <a:r>
              <a:rPr lang="da-DK" sz="3800" dirty="0" err="1" smtClean="0"/>
              <a:t>you</a:t>
            </a:r>
            <a:r>
              <a:rPr lang="da-DK" sz="3800" dirty="0" smtClean="0"/>
              <a:t> </a:t>
            </a:r>
            <a:r>
              <a:rPr lang="da-DK" sz="3800" dirty="0" err="1" smtClean="0"/>
              <a:t>will</a:t>
            </a:r>
            <a:r>
              <a:rPr lang="da-DK" sz="3800" dirty="0" smtClean="0"/>
              <a:t> </a:t>
            </a:r>
            <a:r>
              <a:rPr lang="da-DK" sz="3800" dirty="0" err="1" smtClean="0"/>
              <a:t>be</a:t>
            </a:r>
            <a:r>
              <a:rPr lang="da-DK" sz="3800" dirty="0" smtClean="0"/>
              <a:t> </a:t>
            </a:r>
            <a:r>
              <a:rPr lang="da-DK" sz="3800" dirty="0" err="1" smtClean="0"/>
              <a:t>rewarded</a:t>
            </a:r>
            <a:r>
              <a:rPr lang="da-DK" sz="3800" dirty="0" smtClean="0"/>
              <a:t> (promotion, </a:t>
            </a:r>
            <a:r>
              <a:rPr lang="da-DK" sz="3800" dirty="0" err="1" smtClean="0"/>
              <a:t>tenure</a:t>
            </a:r>
            <a:r>
              <a:rPr lang="da-DK" sz="3800" dirty="0" smtClean="0"/>
              <a:t> and </a:t>
            </a:r>
            <a:r>
              <a:rPr lang="da-DK" sz="3800" dirty="0" err="1" smtClean="0"/>
              <a:t>grants</a:t>
            </a:r>
            <a:r>
              <a:rPr lang="da-DK" sz="3800" dirty="0" smtClean="0"/>
              <a:t>)</a:t>
            </a:r>
          </a:p>
          <a:p>
            <a:pPr marL="400050" indent="-457200">
              <a:defRPr/>
            </a:pPr>
            <a:r>
              <a:rPr lang="da-DK" sz="3800" dirty="0" err="1" smtClean="0">
                <a:solidFill>
                  <a:srgbClr val="FF0000"/>
                </a:solidFill>
              </a:rPr>
              <a:t>Don´t</a:t>
            </a:r>
            <a:r>
              <a:rPr lang="da-DK" sz="3800" dirty="0" smtClean="0">
                <a:solidFill>
                  <a:srgbClr val="FF0000"/>
                </a:solidFill>
              </a:rPr>
              <a:t> </a:t>
            </a:r>
            <a:r>
              <a:rPr lang="da-DK" sz="3800" dirty="0" err="1" smtClean="0">
                <a:solidFill>
                  <a:srgbClr val="FF0000"/>
                </a:solidFill>
              </a:rPr>
              <a:t>bother</a:t>
            </a:r>
            <a:r>
              <a:rPr lang="da-DK" sz="3800" dirty="0" smtClean="0">
                <a:solidFill>
                  <a:srgbClr val="FF0000"/>
                </a:solidFill>
              </a:rPr>
              <a:t> </a:t>
            </a:r>
            <a:r>
              <a:rPr lang="da-DK" sz="3800" dirty="0" smtClean="0"/>
              <a:t>to </a:t>
            </a:r>
            <a:r>
              <a:rPr lang="da-DK" sz="3800" dirty="0" err="1" smtClean="0"/>
              <a:t>much</a:t>
            </a:r>
            <a:r>
              <a:rPr lang="da-DK" sz="3800" dirty="0" smtClean="0"/>
              <a:t> </a:t>
            </a:r>
            <a:r>
              <a:rPr lang="da-DK" sz="3800" dirty="0" err="1" smtClean="0"/>
              <a:t>about</a:t>
            </a:r>
            <a:r>
              <a:rPr lang="da-DK" sz="3800" dirty="0" smtClean="0"/>
              <a:t> </a:t>
            </a:r>
            <a:r>
              <a:rPr lang="da-DK" sz="3800" dirty="0" err="1" smtClean="0"/>
              <a:t>whether</a:t>
            </a:r>
            <a:r>
              <a:rPr lang="da-DK" sz="3800" dirty="0" smtClean="0"/>
              <a:t> or not</a:t>
            </a:r>
          </a:p>
          <a:p>
            <a:pPr marL="1028700" lvl="2" indent="-342900">
              <a:defRPr/>
            </a:pPr>
            <a:r>
              <a:rPr lang="da-DK" sz="3800" dirty="0" err="1" smtClean="0"/>
              <a:t>your</a:t>
            </a:r>
            <a:r>
              <a:rPr lang="da-DK" sz="3800" dirty="0" smtClean="0"/>
              <a:t> </a:t>
            </a:r>
            <a:r>
              <a:rPr lang="da-DK" sz="3800" dirty="0" err="1" smtClean="0"/>
              <a:t>results</a:t>
            </a:r>
            <a:r>
              <a:rPr lang="da-DK" sz="3800" dirty="0" smtClean="0"/>
              <a:t> </a:t>
            </a:r>
            <a:r>
              <a:rPr lang="da-DK" sz="3800" dirty="0" err="1" smtClean="0">
                <a:solidFill>
                  <a:srgbClr val="FF0000"/>
                </a:solidFill>
              </a:rPr>
              <a:t>are</a:t>
            </a:r>
            <a:r>
              <a:rPr lang="da-DK" sz="3800" dirty="0" smtClean="0">
                <a:solidFill>
                  <a:srgbClr val="FF0000"/>
                </a:solidFill>
              </a:rPr>
              <a:t> </a:t>
            </a:r>
            <a:r>
              <a:rPr lang="da-DK" sz="3800" dirty="0" err="1" smtClean="0">
                <a:solidFill>
                  <a:srgbClr val="FF0000"/>
                </a:solidFill>
              </a:rPr>
              <a:t>actually</a:t>
            </a:r>
            <a:r>
              <a:rPr lang="da-DK" sz="3800" dirty="0" smtClean="0">
                <a:solidFill>
                  <a:srgbClr val="FF0000"/>
                </a:solidFill>
              </a:rPr>
              <a:t> </a:t>
            </a:r>
            <a:r>
              <a:rPr lang="da-DK" sz="3800" dirty="0" err="1" smtClean="0">
                <a:solidFill>
                  <a:srgbClr val="FF0000"/>
                </a:solidFill>
              </a:rPr>
              <a:t>accessible</a:t>
            </a:r>
            <a:r>
              <a:rPr lang="da-DK" sz="3800" dirty="0" smtClean="0">
                <a:solidFill>
                  <a:srgbClr val="FF0000"/>
                </a:solidFill>
              </a:rPr>
              <a:t> </a:t>
            </a:r>
            <a:r>
              <a:rPr lang="da-DK" sz="3800" dirty="0" smtClean="0"/>
              <a:t>for the </a:t>
            </a:r>
            <a:r>
              <a:rPr lang="da-DK" sz="3800" dirty="0" err="1" smtClean="0"/>
              <a:t>widest</a:t>
            </a:r>
            <a:r>
              <a:rPr lang="da-DK" sz="3800" dirty="0" smtClean="0"/>
              <a:t> </a:t>
            </a:r>
            <a:r>
              <a:rPr lang="da-DK" sz="3800" dirty="0" err="1" smtClean="0"/>
              <a:t>possible</a:t>
            </a:r>
            <a:r>
              <a:rPr lang="da-DK" sz="3800" dirty="0" smtClean="0"/>
              <a:t> </a:t>
            </a:r>
            <a:r>
              <a:rPr lang="da-DK" sz="3800" dirty="0" err="1" smtClean="0"/>
              <a:t>audience</a:t>
            </a:r>
            <a:endParaRPr lang="da-DK" sz="3800" dirty="0" smtClean="0"/>
          </a:p>
          <a:p>
            <a:pPr marL="1028700" lvl="2" indent="-342900">
              <a:defRPr/>
            </a:pPr>
            <a:r>
              <a:rPr lang="da-DK" sz="3800" dirty="0" err="1" smtClean="0"/>
              <a:t>your</a:t>
            </a:r>
            <a:r>
              <a:rPr lang="da-DK" sz="3800" dirty="0" smtClean="0"/>
              <a:t> </a:t>
            </a:r>
            <a:r>
              <a:rPr lang="da-DK" sz="3800" dirty="0" smtClean="0">
                <a:solidFill>
                  <a:srgbClr val="FF0000"/>
                </a:solidFill>
              </a:rPr>
              <a:t>data</a:t>
            </a:r>
            <a:r>
              <a:rPr lang="da-DK" sz="3800" dirty="0" smtClean="0"/>
              <a:t> </a:t>
            </a:r>
            <a:r>
              <a:rPr lang="da-DK" sz="3800" dirty="0" err="1" smtClean="0"/>
              <a:t>are</a:t>
            </a:r>
            <a:r>
              <a:rPr lang="da-DK" sz="3800" dirty="0" smtClean="0"/>
              <a:t> </a:t>
            </a:r>
            <a:r>
              <a:rPr lang="da-DK" sz="3800" dirty="0" err="1" smtClean="0"/>
              <a:t>archived</a:t>
            </a:r>
            <a:r>
              <a:rPr lang="da-DK" sz="3800" dirty="0" smtClean="0"/>
              <a:t> and </a:t>
            </a:r>
            <a:r>
              <a:rPr lang="da-DK" sz="3800" dirty="0" smtClean="0">
                <a:solidFill>
                  <a:srgbClr val="FF0000"/>
                </a:solidFill>
              </a:rPr>
              <a:t>open</a:t>
            </a:r>
          </a:p>
          <a:p>
            <a:pPr marL="1028700" lvl="2" indent="-342900">
              <a:defRPr/>
            </a:pPr>
            <a:r>
              <a:rPr lang="da-DK" sz="3800" dirty="0" err="1" smtClean="0"/>
              <a:t>your</a:t>
            </a:r>
            <a:r>
              <a:rPr lang="da-DK" sz="3800" dirty="0" smtClean="0"/>
              <a:t> </a:t>
            </a:r>
            <a:r>
              <a:rPr lang="da-DK" sz="3800" dirty="0" smtClean="0">
                <a:solidFill>
                  <a:srgbClr val="FF0000"/>
                </a:solidFill>
              </a:rPr>
              <a:t>software</a:t>
            </a:r>
            <a:r>
              <a:rPr lang="da-DK" sz="3800" dirty="0" smtClean="0"/>
              <a:t> is </a:t>
            </a:r>
            <a:r>
              <a:rPr lang="da-DK" sz="3800" dirty="0" err="1" smtClean="0"/>
              <a:t>documented</a:t>
            </a:r>
            <a:r>
              <a:rPr lang="da-DK" sz="3800" dirty="0" smtClean="0"/>
              <a:t> and </a:t>
            </a:r>
            <a:r>
              <a:rPr lang="da-DK" sz="3800" dirty="0" err="1" smtClean="0">
                <a:solidFill>
                  <a:srgbClr val="FF0000"/>
                </a:solidFill>
              </a:rPr>
              <a:t>available</a:t>
            </a:r>
            <a:endParaRPr lang="da-DK" sz="3800" dirty="0" smtClean="0">
              <a:solidFill>
                <a:srgbClr val="FF0000"/>
              </a:solidFill>
            </a:endParaRPr>
          </a:p>
          <a:p>
            <a:pPr marL="1028700" lvl="2" indent="-342900">
              <a:defRPr/>
            </a:pPr>
            <a:r>
              <a:rPr lang="da-DK" sz="3800" dirty="0" err="1" smtClean="0"/>
              <a:t>your</a:t>
            </a:r>
            <a:r>
              <a:rPr lang="da-DK" sz="3800" dirty="0" smtClean="0"/>
              <a:t> research is </a:t>
            </a:r>
            <a:r>
              <a:rPr lang="da-DK" sz="3800" dirty="0" err="1" smtClean="0"/>
              <a:t>actually</a:t>
            </a:r>
            <a:r>
              <a:rPr lang="da-DK" sz="3800" dirty="0" smtClean="0"/>
              <a:t> </a:t>
            </a:r>
            <a:r>
              <a:rPr lang="da-DK" sz="3800" dirty="0" err="1" smtClean="0">
                <a:solidFill>
                  <a:srgbClr val="FF0000"/>
                </a:solidFill>
              </a:rPr>
              <a:t>reproducable</a:t>
            </a:r>
            <a:endParaRPr lang="da-DK" sz="3800" dirty="0" smtClean="0">
              <a:solidFill>
                <a:srgbClr val="FF0000"/>
              </a:solidFill>
            </a:endParaRPr>
          </a:p>
          <a:p>
            <a:pPr marL="228600">
              <a:defRPr/>
            </a:pPr>
            <a:r>
              <a:rPr lang="da-DK" sz="3800" dirty="0" smtClean="0">
                <a:solidFill>
                  <a:srgbClr val="FF0000"/>
                </a:solidFill>
              </a:rPr>
              <a:t>For </a:t>
            </a:r>
            <a:r>
              <a:rPr lang="da-DK" sz="3800" dirty="0" err="1" smtClean="0">
                <a:solidFill>
                  <a:srgbClr val="FF0000"/>
                </a:solidFill>
              </a:rPr>
              <a:t>your</a:t>
            </a:r>
            <a:r>
              <a:rPr lang="da-DK" sz="3800" dirty="0" smtClean="0">
                <a:solidFill>
                  <a:srgbClr val="FF0000"/>
                </a:solidFill>
              </a:rPr>
              <a:t> </a:t>
            </a:r>
            <a:r>
              <a:rPr lang="da-DK" sz="3800" dirty="0" err="1" smtClean="0">
                <a:solidFill>
                  <a:srgbClr val="FF0000"/>
                </a:solidFill>
              </a:rPr>
              <a:t>career</a:t>
            </a:r>
            <a:r>
              <a:rPr lang="da-DK" sz="3800" dirty="0" smtClean="0">
                <a:solidFill>
                  <a:srgbClr val="FF0000"/>
                </a:solidFill>
              </a:rPr>
              <a:t> it </a:t>
            </a:r>
            <a:r>
              <a:rPr lang="da-DK" sz="3800" dirty="0" err="1" smtClean="0">
                <a:solidFill>
                  <a:srgbClr val="FF0000"/>
                </a:solidFill>
              </a:rPr>
              <a:t>doesn´t</a:t>
            </a:r>
            <a:r>
              <a:rPr lang="da-DK" sz="3800" dirty="0" smtClean="0">
                <a:solidFill>
                  <a:srgbClr val="FF0000"/>
                </a:solidFill>
              </a:rPr>
              <a:t> </a:t>
            </a:r>
            <a:r>
              <a:rPr lang="da-DK" sz="3800" dirty="0" err="1" smtClean="0">
                <a:solidFill>
                  <a:srgbClr val="FF0000"/>
                </a:solidFill>
              </a:rPr>
              <a:t>really</a:t>
            </a:r>
            <a:r>
              <a:rPr lang="da-DK" sz="3800" dirty="0" smtClean="0">
                <a:solidFill>
                  <a:srgbClr val="FF0000"/>
                </a:solidFill>
              </a:rPr>
              <a:t> matter </a:t>
            </a:r>
            <a:r>
              <a:rPr lang="da-DK" sz="3800" dirty="0" err="1" smtClean="0">
                <a:solidFill>
                  <a:srgbClr val="FF0000"/>
                </a:solidFill>
              </a:rPr>
              <a:t>that</a:t>
            </a:r>
            <a:r>
              <a:rPr lang="da-DK" sz="3800" dirty="0" smtClean="0">
                <a:solidFill>
                  <a:srgbClr val="FF0000"/>
                </a:solidFill>
              </a:rPr>
              <a:t> </a:t>
            </a:r>
            <a:r>
              <a:rPr lang="da-DK" sz="3800" dirty="0" err="1" smtClean="0">
                <a:solidFill>
                  <a:srgbClr val="FF0000"/>
                </a:solidFill>
              </a:rPr>
              <a:t>much</a:t>
            </a:r>
            <a:r>
              <a:rPr lang="da-DK" sz="3800" dirty="0" smtClean="0">
                <a:solidFill>
                  <a:srgbClr val="FF0000"/>
                </a:solidFill>
              </a:rPr>
              <a:t>!</a:t>
            </a:r>
          </a:p>
          <a:p>
            <a:pPr>
              <a:defRPr/>
            </a:pPr>
            <a:r>
              <a:rPr lang="da-DK" sz="3800" dirty="0" smtClean="0"/>
              <a:t>As an </a:t>
            </a:r>
            <a:r>
              <a:rPr lang="da-DK" sz="3800" dirty="0" smtClean="0">
                <a:solidFill>
                  <a:srgbClr val="FF0000"/>
                </a:solidFill>
              </a:rPr>
              <a:t>Institution</a:t>
            </a:r>
            <a:r>
              <a:rPr lang="da-DK" sz="3800" dirty="0" smtClean="0"/>
              <a:t>:</a:t>
            </a:r>
          </a:p>
          <a:p>
            <a:pPr marL="800100" lvl="1" indent="-457200">
              <a:buFont typeface="Arial" panose="020B0604020202020204" pitchFamily="34" charset="0"/>
              <a:buChar char="•"/>
              <a:defRPr/>
            </a:pPr>
            <a:r>
              <a:rPr lang="da-DK" sz="3800" dirty="0" err="1" smtClean="0"/>
              <a:t>Attract</a:t>
            </a:r>
            <a:r>
              <a:rPr lang="da-DK" sz="3800" dirty="0" smtClean="0"/>
              <a:t> the researchers </a:t>
            </a:r>
            <a:r>
              <a:rPr lang="da-DK" sz="3800" dirty="0" smtClean="0"/>
              <a:t>with the </a:t>
            </a:r>
            <a:r>
              <a:rPr lang="da-DK" sz="3800" dirty="0" err="1" smtClean="0"/>
              <a:t>above</a:t>
            </a:r>
            <a:r>
              <a:rPr lang="da-DK" sz="3800" dirty="0" smtClean="0"/>
              <a:t> </a:t>
            </a:r>
            <a:r>
              <a:rPr lang="da-DK" sz="3800" dirty="0" err="1" smtClean="0"/>
              <a:t>behaviour</a:t>
            </a:r>
            <a:r>
              <a:rPr lang="da-DK" sz="3800" dirty="0" smtClean="0"/>
              <a:t> </a:t>
            </a:r>
            <a:r>
              <a:rPr lang="da-DK" sz="3800" dirty="0" smtClean="0"/>
              <a:t>and the institution </a:t>
            </a:r>
            <a:r>
              <a:rPr lang="da-DK" sz="3800" dirty="0" err="1" smtClean="0"/>
              <a:t>will</a:t>
            </a:r>
            <a:r>
              <a:rPr lang="da-DK" sz="3800" dirty="0" smtClean="0"/>
              <a:t> </a:t>
            </a:r>
            <a:r>
              <a:rPr lang="da-DK" sz="3800" dirty="0" err="1" smtClean="0">
                <a:solidFill>
                  <a:srgbClr val="FF0000"/>
                </a:solidFill>
              </a:rPr>
              <a:t>receive</a:t>
            </a:r>
            <a:r>
              <a:rPr lang="da-DK" sz="3800" dirty="0" smtClean="0">
                <a:solidFill>
                  <a:srgbClr val="FF0000"/>
                </a:solidFill>
              </a:rPr>
              <a:t> more </a:t>
            </a:r>
            <a:r>
              <a:rPr lang="da-DK" sz="3800" dirty="0" err="1" smtClean="0">
                <a:solidFill>
                  <a:srgbClr val="FF0000"/>
                </a:solidFill>
              </a:rPr>
              <a:t>grants</a:t>
            </a:r>
            <a:endParaRPr lang="da-DK" sz="3800" dirty="0" smtClean="0">
              <a:solidFill>
                <a:srgbClr val="FF0000"/>
              </a:solidFill>
            </a:endParaRPr>
          </a:p>
          <a:p>
            <a:pPr marL="557213" lvl="1" indent="-214313">
              <a:buFont typeface="Wingdings" panose="05000000000000000000" pitchFamily="2" charset="2"/>
              <a:buChar char="Ø"/>
              <a:defRPr/>
            </a:pPr>
            <a:endParaRPr lang="da-DK" dirty="0"/>
          </a:p>
          <a:p>
            <a:pPr marL="214313" indent="-214313">
              <a:buFont typeface="Wingdings" panose="05000000000000000000" pitchFamily="2" charset="2"/>
              <a:buChar char="Ø"/>
              <a:defRPr/>
            </a:pPr>
            <a:endParaRPr lang="da-DK" dirty="0" smtClean="0"/>
          </a:p>
          <a:p>
            <a:pPr marL="557213" lvl="1" indent="-214313">
              <a:buFont typeface="Wingdings" panose="05000000000000000000" pitchFamily="2" charset="2"/>
              <a:buChar char="Ø"/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8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Research </a:t>
            </a:r>
            <a:r>
              <a:rPr lang="da-DK" dirty="0" err="1" smtClean="0"/>
              <a:t>Assessment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671433" y="1743403"/>
            <a:ext cx="7772400" cy="4114800"/>
          </a:xfrm>
        </p:spPr>
        <p:txBody>
          <a:bodyPr/>
          <a:lstStyle/>
          <a:p>
            <a:r>
              <a:rPr lang="da-DK" sz="2800" dirty="0" smtClean="0"/>
              <a:t>Research </a:t>
            </a:r>
            <a:r>
              <a:rPr lang="da-DK" sz="2800" dirty="0" err="1" smtClean="0"/>
              <a:t>assessment</a:t>
            </a:r>
            <a:r>
              <a:rPr lang="da-DK" sz="2800" dirty="0" smtClean="0"/>
              <a:t> systems have to </a:t>
            </a:r>
            <a:r>
              <a:rPr lang="da-DK" sz="2800" dirty="0" err="1" smtClean="0"/>
              <a:t>change</a:t>
            </a:r>
            <a:endParaRPr lang="da-DK" sz="2800" dirty="0" smtClean="0"/>
          </a:p>
          <a:p>
            <a:r>
              <a:rPr lang="da-DK" sz="2800" dirty="0" err="1" smtClean="0"/>
              <a:t>Often</a:t>
            </a:r>
            <a:r>
              <a:rPr lang="da-DK" sz="2800" dirty="0" smtClean="0"/>
              <a:t> </a:t>
            </a:r>
            <a:r>
              <a:rPr lang="da-DK" sz="2800" dirty="0" err="1" smtClean="0"/>
              <a:t>based</a:t>
            </a:r>
            <a:r>
              <a:rPr lang="da-DK" sz="2800" dirty="0" smtClean="0"/>
              <a:t> on the Journal </a:t>
            </a:r>
            <a:r>
              <a:rPr lang="da-DK" sz="2800" dirty="0" err="1" smtClean="0"/>
              <a:t>Impact</a:t>
            </a:r>
            <a:r>
              <a:rPr lang="da-DK" sz="2800" dirty="0" smtClean="0"/>
              <a:t> Factor (JIF)</a:t>
            </a:r>
          </a:p>
          <a:p>
            <a:pPr lvl="1"/>
            <a:r>
              <a:rPr lang="da-DK" dirty="0" err="1" smtClean="0"/>
              <a:t>subject</a:t>
            </a:r>
            <a:r>
              <a:rPr lang="da-DK" dirty="0" smtClean="0"/>
              <a:t> to manipulation, </a:t>
            </a:r>
            <a:r>
              <a:rPr lang="da-DK" dirty="0" err="1" smtClean="0"/>
              <a:t>gaming</a:t>
            </a:r>
            <a:r>
              <a:rPr lang="da-DK" dirty="0" smtClean="0"/>
              <a:t> and </a:t>
            </a:r>
            <a:r>
              <a:rPr lang="da-DK" dirty="0" err="1" smtClean="0"/>
              <a:t>fraud</a:t>
            </a:r>
            <a:endParaRPr lang="da-DK" dirty="0" smtClean="0"/>
          </a:p>
          <a:p>
            <a:pPr lvl="1"/>
            <a:r>
              <a:rPr lang="da-DK" dirty="0" smtClean="0"/>
              <a:t>researchers </a:t>
            </a:r>
            <a:r>
              <a:rPr lang="da-DK" dirty="0" err="1" smtClean="0"/>
              <a:t>are</a:t>
            </a:r>
            <a:r>
              <a:rPr lang="da-DK" dirty="0" smtClean="0"/>
              <a:t> NOT </a:t>
            </a:r>
            <a:r>
              <a:rPr lang="da-DK" dirty="0" err="1" smtClean="0"/>
              <a:t>primarily</a:t>
            </a:r>
            <a:r>
              <a:rPr lang="da-DK" dirty="0" smtClean="0"/>
              <a:t> </a:t>
            </a:r>
            <a:r>
              <a:rPr lang="da-DK" dirty="0" err="1" smtClean="0"/>
              <a:t>rewarded</a:t>
            </a:r>
            <a:r>
              <a:rPr lang="da-DK" dirty="0" smtClean="0"/>
              <a:t> for WHAT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publish</a:t>
            </a:r>
            <a:r>
              <a:rPr lang="da-DK" dirty="0" smtClean="0"/>
              <a:t>, but WHERE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publish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1606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3600" dirty="0"/>
              <a:t>The </a:t>
            </a:r>
            <a:r>
              <a:rPr lang="en-US" sz="3600" dirty="0" smtClean="0"/>
              <a:t>Culture of the Academy</a:t>
            </a:r>
            <a:endParaRPr lang="da-DK" sz="3600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671433" y="1743403"/>
            <a:ext cx="7772400" cy="4114800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Culture of the </a:t>
            </a:r>
            <a:r>
              <a:rPr lang="en-US" dirty="0" smtClean="0"/>
              <a:t>Academy needs to change </a:t>
            </a:r>
            <a:r>
              <a:rPr lang="en-US" dirty="0" smtClean="0"/>
              <a:t>too!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concept of </a:t>
            </a:r>
            <a:r>
              <a:rPr lang="en-US" b="1" dirty="0" smtClean="0"/>
              <a:t>Academic </a:t>
            </a:r>
            <a:r>
              <a:rPr lang="en-US" b="1" dirty="0"/>
              <a:t>Freedom </a:t>
            </a:r>
            <a:r>
              <a:rPr lang="en-US" dirty="0" smtClean="0"/>
              <a:t>is often used as an excuse for publishing in the “prestige” journals.</a:t>
            </a:r>
          </a:p>
          <a:p>
            <a:pPr marL="857250" lvl="2" indent="-457200">
              <a:buFont typeface="Arial" panose="020B0604020202020204" pitchFamily="34" charset="0"/>
              <a:buChar char="•"/>
            </a:pPr>
            <a:r>
              <a:rPr lang="en-US" dirty="0"/>
              <a:t>Academic freedom applies to what you are researching, what you are investigating, the methods you apply etc.</a:t>
            </a:r>
          </a:p>
          <a:p>
            <a:pPr marL="857250" lvl="2" indent="-457200">
              <a:buFont typeface="Arial" panose="020B0604020202020204" pitchFamily="34" charset="0"/>
              <a:buChar char="•"/>
            </a:pPr>
            <a:r>
              <a:rPr lang="en-US" dirty="0"/>
              <a:t>Based on your agreement with your institution and the grants you get, you will do your research.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4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3200" dirty="0"/>
              <a:t>The </a:t>
            </a:r>
            <a:r>
              <a:rPr lang="en-US" sz="3200" dirty="0" smtClean="0"/>
              <a:t>Culture of the Academy</a:t>
            </a:r>
            <a:endParaRPr lang="da-DK" sz="3200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671433" y="1743403"/>
            <a:ext cx="7772400" cy="4114800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It is often argued that your decisions as to </a:t>
            </a:r>
            <a:r>
              <a:rPr lang="en-US" b="1" dirty="0"/>
              <a:t>where </a:t>
            </a:r>
            <a:r>
              <a:rPr lang="en-US" dirty="0"/>
              <a:t>you publish, </a:t>
            </a:r>
            <a:r>
              <a:rPr lang="en-US" b="1" dirty="0"/>
              <a:t>how</a:t>
            </a:r>
            <a:r>
              <a:rPr lang="en-US" dirty="0"/>
              <a:t> you publish, the rights and permissions you give to readers/users </a:t>
            </a:r>
            <a:r>
              <a:rPr lang="en-US" dirty="0" err="1"/>
              <a:t>etc</a:t>
            </a:r>
            <a:r>
              <a:rPr lang="en-US" dirty="0"/>
              <a:t> belongs to your </a:t>
            </a:r>
            <a:r>
              <a:rPr lang="en-US" b="1" dirty="0"/>
              <a:t>academic freedom</a:t>
            </a:r>
            <a:r>
              <a:rPr lang="en-US" dirty="0"/>
              <a:t>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“It is my academic freedom to decide where to publish”!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I disagree!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6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Introduction</a:t>
            </a:r>
            <a:r>
              <a:rPr lang="da-DK" dirty="0" smtClean="0"/>
              <a:t> – </a:t>
            </a:r>
            <a:r>
              <a:rPr lang="da-DK" dirty="0" err="1" smtClean="0"/>
              <a:t>where</a:t>
            </a:r>
            <a:r>
              <a:rPr lang="da-DK" dirty="0" smtClean="0"/>
              <a:t> I </a:t>
            </a:r>
            <a:r>
              <a:rPr lang="da-DK" dirty="0" err="1" smtClean="0"/>
              <a:t>come</a:t>
            </a:r>
            <a:r>
              <a:rPr lang="da-DK" dirty="0" smtClean="0"/>
              <a:t> from</a:t>
            </a:r>
          </a:p>
          <a:p>
            <a:r>
              <a:rPr lang="da-DK" dirty="0" smtClean="0"/>
              <a:t>Basic </a:t>
            </a:r>
            <a:r>
              <a:rPr lang="da-DK" dirty="0" err="1" smtClean="0"/>
              <a:t>messages</a:t>
            </a:r>
            <a:endParaRPr lang="da-DK" dirty="0" smtClean="0"/>
          </a:p>
          <a:p>
            <a:r>
              <a:rPr lang="da-DK" dirty="0" smtClean="0"/>
              <a:t>The Drive </a:t>
            </a:r>
            <a:r>
              <a:rPr lang="da-DK" dirty="0" err="1" smtClean="0"/>
              <a:t>towards</a:t>
            </a:r>
            <a:r>
              <a:rPr lang="da-DK" dirty="0" smtClean="0"/>
              <a:t> Open Access</a:t>
            </a:r>
          </a:p>
          <a:p>
            <a:r>
              <a:rPr lang="da-DK" dirty="0" err="1" smtClean="0"/>
              <a:t>Implications</a:t>
            </a:r>
            <a:r>
              <a:rPr lang="da-DK" dirty="0" smtClean="0"/>
              <a:t> for (OA) journals</a:t>
            </a:r>
          </a:p>
          <a:p>
            <a:r>
              <a:rPr lang="da-DK" dirty="0" err="1" smtClean="0"/>
              <a:t>What</a:t>
            </a:r>
            <a:r>
              <a:rPr lang="da-DK" dirty="0" smtClean="0"/>
              <a:t> DOAJ </a:t>
            </a:r>
            <a:r>
              <a:rPr lang="da-DK" dirty="0" err="1" smtClean="0"/>
              <a:t>does</a:t>
            </a:r>
            <a:r>
              <a:rPr lang="da-DK" dirty="0" smtClean="0"/>
              <a:t> to </a:t>
            </a:r>
            <a:r>
              <a:rPr lang="da-DK" dirty="0" err="1" smtClean="0"/>
              <a:t>help</a:t>
            </a:r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41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Academic </a:t>
            </a:r>
            <a:r>
              <a:rPr lang="da-DK" dirty="0" err="1" smtClean="0"/>
              <a:t>Responsibility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671433" y="1743403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Applies </a:t>
            </a:r>
            <a:r>
              <a:rPr lang="en-US" sz="2800" dirty="0"/>
              <a:t>to how you </a:t>
            </a:r>
            <a:r>
              <a:rPr lang="en-US" sz="2800" b="1" dirty="0"/>
              <a:t>share</a:t>
            </a:r>
            <a:r>
              <a:rPr lang="en-US" sz="2800" dirty="0"/>
              <a:t> your research, your findings, your data, your software!!</a:t>
            </a:r>
          </a:p>
          <a:p>
            <a:r>
              <a:rPr lang="en-US" sz="2800" dirty="0"/>
              <a:t>We need </a:t>
            </a:r>
            <a:r>
              <a:rPr lang="en-US" sz="2800" b="1" dirty="0"/>
              <a:t>stronger mandates </a:t>
            </a:r>
            <a:r>
              <a:rPr lang="en-US" sz="2800" dirty="0"/>
              <a:t>from research funders and research institutions</a:t>
            </a:r>
          </a:p>
          <a:p>
            <a:r>
              <a:rPr lang="en-US" sz="2800" dirty="0"/>
              <a:t>Research funders and research institutions should be very specific as to how they </a:t>
            </a:r>
            <a:r>
              <a:rPr lang="en-US" sz="2800" b="1" dirty="0"/>
              <a:t>expect researchers to disseminate their findings!</a:t>
            </a:r>
          </a:p>
          <a:p>
            <a:r>
              <a:rPr lang="en-US" sz="2800" b="1" dirty="0"/>
              <a:t>Responsible </a:t>
            </a:r>
            <a:r>
              <a:rPr lang="en-US" sz="2800" dirty="0"/>
              <a:t>researcher conduct is to </a:t>
            </a:r>
            <a:r>
              <a:rPr lang="en-US" sz="2800" b="1" dirty="0"/>
              <a:t>share </a:t>
            </a:r>
            <a:r>
              <a:rPr lang="en-US" sz="2800" dirty="0"/>
              <a:t>results, data and software in the open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8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It </a:t>
            </a:r>
            <a:r>
              <a:rPr lang="da-DK" dirty="0" err="1" smtClean="0"/>
              <a:t>should</a:t>
            </a:r>
            <a:r>
              <a:rPr lang="da-DK" dirty="0" smtClean="0"/>
              <a:t> have </a:t>
            </a:r>
            <a:r>
              <a:rPr lang="da-DK" dirty="0" err="1" smtClean="0"/>
              <a:t>been</a:t>
            </a:r>
            <a:r>
              <a:rPr lang="da-DK" dirty="0" smtClean="0"/>
              <a:t> open in the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place</a:t>
            </a:r>
            <a:r>
              <a:rPr lang="da-DK" dirty="0" smtClean="0"/>
              <a:t>!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752600"/>
          </a:xfrm>
        </p:spPr>
        <p:txBody>
          <a:bodyPr/>
          <a:lstStyle/>
          <a:p>
            <a:r>
              <a:rPr lang="da-DK" dirty="0" smtClean="0"/>
              <a:t>If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papers</a:t>
            </a:r>
            <a:r>
              <a:rPr lang="da-DK" dirty="0" smtClean="0"/>
              <a:t>, </a:t>
            </a:r>
            <a:r>
              <a:rPr lang="da-DK" dirty="0" err="1" smtClean="0"/>
              <a:t>your</a:t>
            </a:r>
            <a:r>
              <a:rPr lang="da-DK" dirty="0" smtClean="0"/>
              <a:t> data and </a:t>
            </a:r>
            <a:r>
              <a:rPr lang="da-DK" dirty="0" err="1" smtClean="0"/>
              <a:t>your</a:t>
            </a:r>
            <a:r>
              <a:rPr lang="da-DK" dirty="0" smtClean="0"/>
              <a:t> software </a:t>
            </a:r>
            <a:r>
              <a:rPr lang="da-DK" dirty="0" err="1" smtClean="0"/>
              <a:t>are</a:t>
            </a:r>
            <a:r>
              <a:rPr lang="da-DK" dirty="0" smtClean="0"/>
              <a:t> not in the open, it </a:t>
            </a:r>
            <a:r>
              <a:rPr lang="da-DK" dirty="0" err="1" smtClean="0"/>
              <a:t>should</a:t>
            </a:r>
            <a:r>
              <a:rPr lang="da-DK" dirty="0" smtClean="0"/>
              <a:t> not </a:t>
            </a:r>
            <a:r>
              <a:rPr lang="da-DK" dirty="0" err="1" smtClean="0"/>
              <a:t>count</a:t>
            </a:r>
            <a:r>
              <a:rPr lang="da-DK" dirty="0" smtClean="0"/>
              <a:t>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013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Implications</a:t>
            </a:r>
            <a:r>
              <a:rPr lang="da-DK" dirty="0" smtClean="0"/>
              <a:t> for journals:</a:t>
            </a:r>
          </a:p>
          <a:p>
            <a:pPr lvl="1"/>
            <a:r>
              <a:rPr lang="da-DK" dirty="0" smtClean="0"/>
              <a:t>The trend </a:t>
            </a:r>
            <a:r>
              <a:rPr lang="da-DK" dirty="0" err="1" smtClean="0"/>
              <a:t>towards</a:t>
            </a:r>
            <a:r>
              <a:rPr lang="da-DK" dirty="0" smtClean="0"/>
              <a:t> </a:t>
            </a:r>
            <a:r>
              <a:rPr lang="da-DK" dirty="0" err="1" smtClean="0"/>
              <a:t>stronger</a:t>
            </a:r>
            <a:r>
              <a:rPr lang="da-DK" dirty="0" smtClean="0"/>
              <a:t> OA-</a:t>
            </a:r>
            <a:r>
              <a:rPr lang="da-DK" dirty="0" err="1" smtClean="0"/>
              <a:t>mandates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result</a:t>
            </a:r>
            <a:r>
              <a:rPr lang="da-DK" dirty="0" smtClean="0"/>
              <a:t> in a </a:t>
            </a:r>
            <a:r>
              <a:rPr lang="da-DK" dirty="0" err="1" smtClean="0"/>
              <a:t>selection</a:t>
            </a:r>
            <a:r>
              <a:rPr lang="da-DK" dirty="0" smtClean="0"/>
              <a:t> of </a:t>
            </a:r>
            <a:r>
              <a:rPr lang="da-DK" b="1" dirty="0" err="1" smtClean="0"/>
              <a:t>certified</a:t>
            </a:r>
            <a:r>
              <a:rPr lang="da-DK" b="1" dirty="0" smtClean="0"/>
              <a:t>/</a:t>
            </a:r>
            <a:r>
              <a:rPr lang="da-DK" b="1" dirty="0" err="1" smtClean="0"/>
              <a:t>approved</a:t>
            </a:r>
            <a:r>
              <a:rPr lang="da-DK" dirty="0" smtClean="0"/>
              <a:t> </a:t>
            </a:r>
            <a:r>
              <a:rPr lang="da-DK" dirty="0" err="1" smtClean="0"/>
              <a:t>publishing</a:t>
            </a:r>
            <a:r>
              <a:rPr lang="da-DK" dirty="0" smtClean="0"/>
              <a:t> </a:t>
            </a:r>
            <a:r>
              <a:rPr lang="da-DK" dirty="0" err="1" smtClean="0"/>
              <a:t>channels</a:t>
            </a:r>
            <a:r>
              <a:rPr lang="da-DK" dirty="0" smtClean="0"/>
              <a:t>!</a:t>
            </a:r>
          </a:p>
          <a:p>
            <a:pPr lvl="1"/>
            <a:r>
              <a:rPr lang="da-DK" dirty="0" smtClean="0"/>
              <a:t>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compliant</a:t>
            </a:r>
            <a:r>
              <a:rPr lang="da-DK" dirty="0" smtClean="0"/>
              <a:t> with the new </a:t>
            </a:r>
            <a:r>
              <a:rPr lang="da-DK" dirty="0" err="1" smtClean="0"/>
              <a:t>demands</a:t>
            </a:r>
            <a:r>
              <a:rPr lang="da-DK" dirty="0" smtClean="0"/>
              <a:t>, </a:t>
            </a:r>
            <a:r>
              <a:rPr lang="da-DK" dirty="0" smtClean="0"/>
              <a:t>journals </a:t>
            </a:r>
            <a:r>
              <a:rPr lang="da-DK" dirty="0" smtClean="0"/>
              <a:t>have </a:t>
            </a:r>
            <a:r>
              <a:rPr lang="da-DK" dirty="0" smtClean="0"/>
              <a:t>to </a:t>
            </a:r>
            <a:r>
              <a:rPr lang="da-DK" dirty="0" err="1" smtClean="0"/>
              <a:t>change</a:t>
            </a:r>
            <a:endParaRPr lang="da-DK" dirty="0" smtClean="0"/>
          </a:p>
          <a:p>
            <a:pPr lvl="1"/>
            <a:r>
              <a:rPr lang="da-DK" dirty="0" smtClean="0"/>
              <a:t>Journals </a:t>
            </a:r>
            <a:r>
              <a:rPr lang="da-DK" dirty="0" smtClean="0"/>
              <a:t>have </a:t>
            </a:r>
            <a:r>
              <a:rPr lang="da-DK" dirty="0"/>
              <a:t>to </a:t>
            </a:r>
            <a:r>
              <a:rPr lang="da-DK" dirty="0" err="1"/>
              <a:t>be</a:t>
            </a:r>
            <a:r>
              <a:rPr lang="da-DK" dirty="0"/>
              <a:t> transparent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their</a:t>
            </a:r>
            <a:r>
              <a:rPr lang="da-DK" dirty="0"/>
              <a:t> </a:t>
            </a:r>
            <a:r>
              <a:rPr lang="da-DK" dirty="0" err="1"/>
              <a:t>practices</a:t>
            </a:r>
            <a:r>
              <a:rPr lang="da-DK" dirty="0"/>
              <a:t>, </a:t>
            </a:r>
            <a:r>
              <a:rPr lang="da-DK" dirty="0" err="1"/>
              <a:t>policies</a:t>
            </a:r>
            <a:r>
              <a:rPr lang="da-DK" dirty="0"/>
              <a:t>, </a:t>
            </a:r>
            <a:r>
              <a:rPr lang="da-DK" dirty="0" err="1"/>
              <a:t>licenses</a:t>
            </a:r>
            <a:r>
              <a:rPr lang="da-DK" dirty="0"/>
              <a:t> (</a:t>
            </a:r>
            <a:r>
              <a:rPr lang="da-DK" dirty="0" err="1"/>
              <a:t>use</a:t>
            </a:r>
            <a:r>
              <a:rPr lang="da-DK" dirty="0"/>
              <a:t> and re-</a:t>
            </a:r>
            <a:r>
              <a:rPr lang="da-DK" dirty="0" err="1"/>
              <a:t>use</a:t>
            </a:r>
            <a:r>
              <a:rPr lang="da-DK" dirty="0"/>
              <a:t> issues</a:t>
            </a:r>
            <a:r>
              <a:rPr lang="da-DK" dirty="0" smtClean="0"/>
              <a:t>) and </a:t>
            </a:r>
            <a:r>
              <a:rPr lang="da-DK" dirty="0" err="1" smtClean="0"/>
              <a:t>much</a:t>
            </a:r>
            <a:r>
              <a:rPr lang="da-DK" dirty="0" smtClean="0"/>
              <a:t> more</a:t>
            </a:r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/>
          </a:p>
          <a:p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2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3"/>
          <p:cNvSpPr>
            <a:spLocks noGrp="1"/>
          </p:cNvSpPr>
          <p:nvPr>
            <p:ph type="title"/>
          </p:nvPr>
        </p:nvSpPr>
        <p:spPr>
          <a:xfrm>
            <a:off x="4100513" y="274638"/>
            <a:ext cx="4586287" cy="1143000"/>
          </a:xfrm>
        </p:spPr>
        <p:txBody>
          <a:bodyPr/>
          <a:lstStyle/>
          <a:p>
            <a:pPr eaLnBrk="1" hangingPunct="1"/>
            <a:r>
              <a:rPr lang="da-DK" altLang="da-DK" dirty="0" smtClean="0"/>
              <a:t>”</a:t>
            </a:r>
            <a:r>
              <a:rPr lang="da-DK" altLang="da-DK" dirty="0" err="1" smtClean="0"/>
              <a:t>Quality</a:t>
            </a:r>
            <a:r>
              <a:rPr lang="da-DK" altLang="da-DK" dirty="0" smtClean="0"/>
              <a:t>”</a:t>
            </a:r>
            <a:endParaRPr lang="da-DK" altLang="da-DK" dirty="0" smtClean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da-DK" smtClean="0">
                <a:solidFill>
                  <a:srgbClr val="FF0000"/>
                </a:solidFill>
              </a:rPr>
              <a:t>Quality is about the services that the publisher provides to the author</a:t>
            </a:r>
          </a:p>
          <a:p>
            <a:pPr eaLnBrk="1" hangingPunct="1"/>
            <a:r>
              <a:rPr lang="en-US" altLang="da-DK" smtClean="0"/>
              <a:t>Elements in quality</a:t>
            </a:r>
          </a:p>
          <a:p>
            <a:pPr lvl="1" eaLnBrk="1" hangingPunct="1"/>
            <a:r>
              <a:rPr lang="en-US" altLang="da-DK" smtClean="0"/>
              <a:t>Editorial ”quality”</a:t>
            </a:r>
          </a:p>
          <a:p>
            <a:pPr lvl="1" eaLnBrk="1" hangingPunct="1"/>
            <a:r>
              <a:rPr lang="en-US" altLang="da-DK" smtClean="0"/>
              <a:t>Peer-review process</a:t>
            </a:r>
          </a:p>
          <a:p>
            <a:pPr lvl="1" eaLnBrk="1" hangingPunct="1"/>
            <a:r>
              <a:rPr lang="en-US" altLang="da-DK" smtClean="0"/>
              <a:t>Openness/licensing</a:t>
            </a:r>
          </a:p>
          <a:p>
            <a:pPr lvl="1" eaLnBrk="1" hangingPunct="1"/>
            <a:r>
              <a:rPr lang="en-US" altLang="da-DK" smtClean="0"/>
              <a:t>”Technical quality”</a:t>
            </a:r>
          </a:p>
          <a:p>
            <a:pPr lvl="1" eaLnBrk="1" hangingPunct="1"/>
            <a:r>
              <a:rPr lang="en-US" altLang="da-DK" smtClean="0"/>
              <a:t>“Dissemination” quality</a:t>
            </a:r>
          </a:p>
          <a:p>
            <a:pPr eaLnBrk="1" hangingPunct="1"/>
            <a:endParaRPr lang="da-DK" altLang="da-DK" smtClean="0"/>
          </a:p>
          <a:p>
            <a:pPr eaLnBrk="1" hangingPunct="1"/>
            <a:endParaRPr lang="da-DK" altLang="da-DK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</p:spTree>
    <p:extLst>
      <p:ext uri="{BB962C8B-B14F-4D97-AF65-F5344CB8AC3E}">
        <p14:creationId xmlns:p14="http://schemas.microsoft.com/office/powerpoint/2010/main" val="8374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4100513" y="274638"/>
            <a:ext cx="4586287" cy="1143000"/>
          </a:xfrm>
        </p:spPr>
        <p:txBody>
          <a:bodyPr/>
          <a:lstStyle/>
          <a:p>
            <a:pPr eaLnBrk="1" hangingPunct="1"/>
            <a:r>
              <a:rPr lang="da-DK" altLang="da-DK" smtClean="0"/>
              <a:t>Issues…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dirty="0" err="1" smtClean="0"/>
              <a:t>Many</a:t>
            </a:r>
            <a:r>
              <a:rPr lang="da-DK" dirty="0" smtClean="0"/>
              <a:t> (OA-)journals do not live up to </a:t>
            </a:r>
            <a:r>
              <a:rPr lang="da-DK" dirty="0" err="1" smtClean="0"/>
              <a:t>reasonable</a:t>
            </a:r>
            <a:r>
              <a:rPr lang="da-DK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da-DK" dirty="0" err="1" smtClean="0"/>
              <a:t>editorial</a:t>
            </a:r>
            <a:r>
              <a:rPr lang="da-DK" dirty="0" smtClean="0"/>
              <a:t> standards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da-DK" dirty="0" err="1" smtClean="0"/>
              <a:t>technical</a:t>
            </a:r>
            <a:r>
              <a:rPr lang="da-DK" dirty="0" smtClean="0"/>
              <a:t> standards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da-DK" dirty="0" err="1" smtClean="0"/>
              <a:t>ethical</a:t>
            </a:r>
            <a:r>
              <a:rPr lang="da-DK" dirty="0" smtClean="0"/>
              <a:t> standards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a-DK" dirty="0" err="1" smtClean="0"/>
              <a:t>Many</a:t>
            </a:r>
            <a:r>
              <a:rPr lang="da-DK" dirty="0" smtClean="0"/>
              <a:t> (OA) journals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b="1" dirty="0" err="1" smtClean="0"/>
              <a:t>underperforming</a:t>
            </a:r>
            <a:r>
              <a:rPr lang="da-DK" dirty="0" smtClean="0"/>
              <a:t> in terms of the service </a:t>
            </a:r>
            <a:r>
              <a:rPr lang="da-DK" dirty="0" err="1" smtClean="0"/>
              <a:t>they</a:t>
            </a:r>
            <a:r>
              <a:rPr lang="da-DK" dirty="0" smtClean="0"/>
              <a:t> provide to </a:t>
            </a:r>
            <a:r>
              <a:rPr lang="da-DK" dirty="0" err="1" smtClean="0"/>
              <a:t>their</a:t>
            </a:r>
            <a:r>
              <a:rPr lang="da-DK" dirty="0" smtClean="0"/>
              <a:t> </a:t>
            </a:r>
            <a:r>
              <a:rPr lang="da-DK" dirty="0" err="1" smtClean="0"/>
              <a:t>authors</a:t>
            </a:r>
            <a:endParaRPr lang="da-DK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a-DK" dirty="0" err="1" smtClean="0"/>
              <a:t>Many</a:t>
            </a:r>
            <a:r>
              <a:rPr lang="da-DK" dirty="0" smtClean="0"/>
              <a:t> so-</a:t>
            </a:r>
            <a:r>
              <a:rPr lang="da-DK" dirty="0" err="1" smtClean="0"/>
              <a:t>called</a:t>
            </a:r>
            <a:r>
              <a:rPr lang="da-DK" dirty="0" smtClean="0"/>
              <a:t> ”</a:t>
            </a:r>
            <a:r>
              <a:rPr lang="da-DK" dirty="0" err="1" smtClean="0"/>
              <a:t>publishers</a:t>
            </a:r>
            <a:r>
              <a:rPr lang="da-DK" dirty="0" smtClean="0"/>
              <a:t>”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exploiting</a:t>
            </a:r>
            <a:r>
              <a:rPr lang="da-DK" dirty="0" smtClean="0"/>
              <a:t> the </a:t>
            </a:r>
            <a:r>
              <a:rPr lang="da-DK" dirty="0" err="1" smtClean="0"/>
              <a:t>publish</a:t>
            </a:r>
            <a:r>
              <a:rPr lang="da-DK" dirty="0" smtClean="0"/>
              <a:t> and </a:t>
            </a:r>
            <a:r>
              <a:rPr lang="da-DK" dirty="0" err="1" smtClean="0"/>
              <a:t>perish</a:t>
            </a:r>
            <a:r>
              <a:rPr lang="da-DK" dirty="0" smtClean="0"/>
              <a:t> pressure on researchers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</p:spTree>
    <p:extLst>
      <p:ext uri="{BB962C8B-B14F-4D97-AF65-F5344CB8AC3E}">
        <p14:creationId xmlns:p14="http://schemas.microsoft.com/office/powerpoint/2010/main" val="4560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/>
          <p:cNvSpPr>
            <a:spLocks noGrp="1"/>
          </p:cNvSpPr>
          <p:nvPr>
            <p:ph type="title"/>
          </p:nvPr>
        </p:nvSpPr>
        <p:spPr>
          <a:xfrm>
            <a:off x="4100513" y="274638"/>
            <a:ext cx="4586287" cy="1143000"/>
          </a:xfrm>
        </p:spPr>
        <p:txBody>
          <a:bodyPr/>
          <a:lstStyle/>
          <a:p>
            <a:pPr eaLnBrk="1" hangingPunct="1"/>
            <a:r>
              <a:rPr lang="da-DK" altLang="da-DK" smtClean="0"/>
              <a:t>(OA)-journals</a:t>
            </a:r>
          </a:p>
        </p:txBody>
      </p:sp>
      <p:sp>
        <p:nvSpPr>
          <p:cNvPr id="1331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Should be much more transparent regarding</a:t>
            </a:r>
          </a:p>
          <a:p>
            <a:pPr lvl="1" eaLnBrk="1" hangingPunct="1"/>
            <a:r>
              <a:rPr lang="da-DK" altLang="da-DK" smtClean="0"/>
              <a:t>the editorial process</a:t>
            </a:r>
          </a:p>
          <a:p>
            <a:pPr lvl="1" eaLnBrk="1" hangingPunct="1"/>
            <a:r>
              <a:rPr lang="da-DK" altLang="da-DK" smtClean="0"/>
              <a:t>the peer-review process</a:t>
            </a:r>
          </a:p>
          <a:p>
            <a:pPr lvl="1" eaLnBrk="1" hangingPunct="1"/>
            <a:r>
              <a:rPr lang="da-DK" altLang="da-DK" smtClean="0"/>
              <a:t>rights (reader rights, reuse rights, remixing rights etc.)</a:t>
            </a:r>
          </a:p>
          <a:p>
            <a:pPr lvl="1" eaLnBrk="1" hangingPunct="1"/>
            <a:r>
              <a:rPr lang="da-DK" altLang="da-DK" smtClean="0"/>
              <a:t>the </a:t>
            </a:r>
            <a:r>
              <a:rPr lang="da-DK" altLang="da-DK" smtClean="0">
                <a:solidFill>
                  <a:srgbClr val="FF0000"/>
                </a:solidFill>
              </a:rPr>
              <a:t>services they provide </a:t>
            </a:r>
            <a:r>
              <a:rPr lang="da-DK" altLang="da-DK" smtClean="0"/>
              <a:t>to the author, such as</a:t>
            </a:r>
          </a:p>
          <a:p>
            <a:pPr lvl="2" eaLnBrk="1" hangingPunct="1"/>
            <a:r>
              <a:rPr lang="da-DK" altLang="da-DK" smtClean="0"/>
              <a:t>Archiving</a:t>
            </a:r>
          </a:p>
          <a:p>
            <a:pPr lvl="2" eaLnBrk="1" hangingPunct="1"/>
            <a:r>
              <a:rPr lang="da-DK" altLang="da-DK" smtClean="0"/>
              <a:t>Identifiers</a:t>
            </a:r>
          </a:p>
          <a:p>
            <a:pPr lvl="2" eaLnBrk="1" hangingPunct="1"/>
            <a:r>
              <a:rPr lang="da-DK" altLang="da-DK" smtClean="0"/>
              <a:t>Discoverability </a:t>
            </a:r>
          </a:p>
          <a:p>
            <a:pPr eaLnBrk="1" hangingPunct="1"/>
            <a:endParaRPr lang="da-DK" altLang="da-DK" smtClean="0"/>
          </a:p>
          <a:p>
            <a:pPr eaLnBrk="1" hangingPunct="1"/>
            <a:endParaRPr lang="da-DK" altLang="da-DK" smtClean="0"/>
          </a:p>
          <a:p>
            <a:pPr eaLnBrk="1" hangingPunct="1"/>
            <a:endParaRPr lang="da-DK" altLang="da-DK" smtClean="0"/>
          </a:p>
          <a:p>
            <a:pPr eaLnBrk="1" hangingPunct="1"/>
            <a:endParaRPr lang="da-DK" altLang="da-DK" smtClean="0"/>
          </a:p>
          <a:p>
            <a:pPr eaLnBrk="1" hangingPunct="1"/>
            <a:endParaRPr lang="da-DK" altLang="da-DK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</p:spTree>
    <p:extLst>
      <p:ext uri="{BB962C8B-B14F-4D97-AF65-F5344CB8AC3E}">
        <p14:creationId xmlns:p14="http://schemas.microsoft.com/office/powerpoint/2010/main" val="38511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3"/>
          <p:cNvSpPr>
            <a:spLocks noGrp="1"/>
          </p:cNvSpPr>
          <p:nvPr>
            <p:ph type="title"/>
          </p:nvPr>
        </p:nvSpPr>
        <p:spPr>
          <a:xfrm>
            <a:off x="4100513" y="274638"/>
            <a:ext cx="4586287" cy="1143000"/>
          </a:xfrm>
        </p:spPr>
        <p:txBody>
          <a:bodyPr/>
          <a:lstStyle/>
          <a:p>
            <a:pPr eaLnBrk="1" hangingPunct="1"/>
            <a:r>
              <a:rPr lang="da-DK" altLang="da-DK" smtClean="0"/>
              <a:t>We will help out! 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26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dirty="0" smtClean="0"/>
              <a:t>COPE, OASPA, WAME &amp; DOAJ: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da-DK" sz="2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a-DK" sz="2600" dirty="0">
                <a:hlinkClick r:id="rId2"/>
              </a:rPr>
              <a:t>https://</a:t>
            </a:r>
            <a:r>
              <a:rPr lang="da-DK" sz="2600" dirty="0" smtClean="0">
                <a:hlinkClick r:id="rId2"/>
              </a:rPr>
              <a:t>doaj.org/bestpractice</a:t>
            </a:r>
            <a:endParaRPr lang="da-DK" sz="2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989138"/>
            <a:ext cx="6743700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ato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October 1st 2015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</p:spTree>
    <p:extLst>
      <p:ext uri="{BB962C8B-B14F-4D97-AF65-F5344CB8AC3E}">
        <p14:creationId xmlns:p14="http://schemas.microsoft.com/office/powerpoint/2010/main" val="386805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3"/>
          <p:cNvSpPr>
            <a:spLocks noGrp="1"/>
          </p:cNvSpPr>
          <p:nvPr>
            <p:ph type="title"/>
          </p:nvPr>
        </p:nvSpPr>
        <p:spPr>
          <a:xfrm>
            <a:off x="4284663" y="274638"/>
            <a:ext cx="4402137" cy="1143000"/>
          </a:xfrm>
        </p:spPr>
        <p:txBody>
          <a:bodyPr/>
          <a:lstStyle/>
          <a:p>
            <a:pPr eaLnBrk="1" hangingPunct="1"/>
            <a:r>
              <a:rPr lang="da-DK" altLang="da-DK" smtClean="0"/>
              <a:t>The Principles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>
          <a:xfrm>
            <a:off x="400050" y="1700213"/>
            <a:ext cx="4040188" cy="46418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1. </a:t>
            </a:r>
            <a:r>
              <a:rPr lang="en-US" b="1" dirty="0"/>
              <a:t>Peer review </a:t>
            </a:r>
            <a:r>
              <a:rPr lang="en-US" b="1" dirty="0" smtClean="0"/>
              <a:t>process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dirty="0"/>
              <a:t>Governing </a:t>
            </a:r>
            <a:r>
              <a:rPr lang="en-US" b="1" dirty="0" smtClean="0"/>
              <a:t>Body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b="1" dirty="0"/>
              <a:t>Editorial team/contact </a:t>
            </a:r>
            <a:endParaRPr lang="en-US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b="1" dirty="0"/>
              <a:t>Author </a:t>
            </a:r>
            <a:r>
              <a:rPr lang="en-US" b="1" dirty="0" smtClean="0"/>
              <a:t>fees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b="1" dirty="0" smtClean="0"/>
              <a:t>Copyright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b="1" dirty="0"/>
              <a:t>Identification of and dealing with allegations of research </a:t>
            </a:r>
            <a:r>
              <a:rPr lang="en-US" b="1" dirty="0" smtClean="0"/>
              <a:t>misconduct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b="1" dirty="0"/>
              <a:t>Ownership and </a:t>
            </a:r>
            <a:r>
              <a:rPr lang="en-US" b="1" dirty="0" smtClean="0"/>
              <a:t>management 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15364" name="Pladsholder til indhold 6"/>
          <p:cNvSpPr>
            <a:spLocks noGrp="1"/>
          </p:cNvSpPr>
          <p:nvPr>
            <p:ph sz="quarter" idx="4"/>
          </p:nvPr>
        </p:nvSpPr>
        <p:spPr>
          <a:xfrm>
            <a:off x="4645025" y="1773238"/>
            <a:ext cx="4041775" cy="43529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da-DK" smtClean="0"/>
              <a:t>8. </a:t>
            </a:r>
            <a:r>
              <a:rPr lang="en-US" altLang="da-DK" b="1" smtClean="0"/>
              <a:t>Web site</a:t>
            </a:r>
            <a:r>
              <a:rPr lang="en-US" altLang="da-DK" smtClean="0"/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da-DK" smtClean="0"/>
              <a:t>9.</a:t>
            </a:r>
            <a:r>
              <a:rPr lang="en-US" altLang="da-DK" b="1" smtClean="0"/>
              <a:t> Name of journal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da-DK" smtClean="0"/>
              <a:t>10. </a:t>
            </a:r>
            <a:r>
              <a:rPr lang="en-US" altLang="da-DK" b="1" smtClean="0"/>
              <a:t>Conflicts of interest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da-DK" smtClean="0"/>
              <a:t>11. </a:t>
            </a:r>
            <a:r>
              <a:rPr lang="en-US" altLang="da-DK" b="1" smtClean="0"/>
              <a:t>Access</a:t>
            </a:r>
            <a:r>
              <a:rPr lang="en-US" altLang="da-DK" smtClean="0"/>
              <a:t>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da-DK" smtClean="0"/>
              <a:t>12. </a:t>
            </a:r>
            <a:r>
              <a:rPr lang="en-US" altLang="da-DK" b="1" smtClean="0"/>
              <a:t>Revenue sources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da-DK" smtClean="0"/>
              <a:t>13. </a:t>
            </a:r>
            <a:r>
              <a:rPr lang="en-US" altLang="da-DK" b="1" smtClean="0"/>
              <a:t>Advertising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da-DK" smtClean="0"/>
              <a:t>14. </a:t>
            </a:r>
            <a:r>
              <a:rPr lang="en-US" altLang="da-DK" b="1" smtClean="0"/>
              <a:t>Publishing schedule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da-DK" smtClean="0"/>
              <a:t>15. </a:t>
            </a:r>
            <a:r>
              <a:rPr lang="en-US" altLang="da-DK" b="1" smtClean="0"/>
              <a:t>Archiving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da-DK" smtClean="0"/>
              <a:t>16. </a:t>
            </a:r>
            <a:r>
              <a:rPr lang="en-US" altLang="da-DK" b="1" smtClean="0"/>
              <a:t>Direct marketing</a:t>
            </a:r>
            <a:endParaRPr lang="da-DK" altLang="da-DK" smtClean="0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ato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October 1st 2015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</p:spTree>
    <p:extLst>
      <p:ext uri="{BB962C8B-B14F-4D97-AF65-F5344CB8AC3E}">
        <p14:creationId xmlns:p14="http://schemas.microsoft.com/office/powerpoint/2010/main" val="20436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3"/>
          <p:cNvSpPr>
            <a:spLocks noGrp="1"/>
          </p:cNvSpPr>
          <p:nvPr>
            <p:ph type="title"/>
          </p:nvPr>
        </p:nvSpPr>
        <p:spPr>
          <a:xfrm>
            <a:off x="3851275" y="261938"/>
            <a:ext cx="5043488" cy="1143000"/>
          </a:xfrm>
        </p:spPr>
        <p:txBody>
          <a:bodyPr/>
          <a:lstStyle/>
          <a:p>
            <a:pPr eaLnBrk="1" hangingPunct="1"/>
            <a:r>
              <a:rPr lang="da-DK" altLang="da-DK" smtClean="0"/>
              <a:t>Trusted OA-journals! 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a-DK" dirty="0" smtClean="0"/>
              <a:t>DOAJ has responded to the demands and expectations by </a:t>
            </a:r>
            <a:r>
              <a:rPr lang="en-US" altLang="da-DK" dirty="0" smtClean="0">
                <a:solidFill>
                  <a:srgbClr val="FF0000"/>
                </a:solidFill>
              </a:rPr>
              <a:t>implementing stronger criteria </a:t>
            </a:r>
            <a:r>
              <a:rPr lang="en-US" altLang="da-DK" dirty="0" smtClean="0"/>
              <a:t>for inclusion</a:t>
            </a:r>
          </a:p>
          <a:p>
            <a:pPr lvl="1" eaLnBrk="1" hangingPunct="1">
              <a:defRPr/>
            </a:pPr>
            <a:r>
              <a:rPr lang="en-US" altLang="da-DK" sz="2600" dirty="0" smtClean="0"/>
              <a:t>To create better opportunities for funders, universities, libraries and authors to </a:t>
            </a:r>
            <a:r>
              <a:rPr lang="en-US" altLang="da-DK" sz="2600" dirty="0" smtClean="0">
                <a:solidFill>
                  <a:srgbClr val="FF0000"/>
                </a:solidFill>
              </a:rPr>
              <a:t>determine</a:t>
            </a:r>
            <a:r>
              <a:rPr lang="en-US" altLang="da-DK" sz="2600" dirty="0" smtClean="0"/>
              <a:t> whether a journal lives up to standards – </a:t>
            </a:r>
            <a:r>
              <a:rPr lang="en-US" altLang="da-DK" sz="2600" dirty="0" smtClean="0">
                <a:solidFill>
                  <a:srgbClr val="FF0000"/>
                </a:solidFill>
              </a:rPr>
              <a:t>transparency!</a:t>
            </a:r>
          </a:p>
          <a:p>
            <a:pPr lvl="1" eaLnBrk="1" hangingPunct="1">
              <a:defRPr/>
            </a:pPr>
            <a:r>
              <a:rPr lang="en-US" altLang="da-DK" sz="2600" dirty="0" smtClean="0"/>
              <a:t>To enable the community to </a:t>
            </a:r>
            <a:r>
              <a:rPr lang="en-US" altLang="da-DK" sz="2600" dirty="0" smtClean="0">
                <a:solidFill>
                  <a:srgbClr val="FF0000"/>
                </a:solidFill>
              </a:rPr>
              <a:t>monitor compliance</a:t>
            </a:r>
          </a:p>
          <a:p>
            <a:pPr lvl="1" eaLnBrk="1" hangingPunct="1">
              <a:defRPr/>
            </a:pPr>
            <a:r>
              <a:rPr lang="en-US" altLang="da-DK" sz="2600" dirty="0" smtClean="0"/>
              <a:t>To address the issue of </a:t>
            </a:r>
            <a:r>
              <a:rPr lang="en-US" altLang="da-DK" sz="2600" dirty="0" smtClean="0">
                <a:solidFill>
                  <a:srgbClr val="FF0000"/>
                </a:solidFill>
              </a:rPr>
              <a:t>questionable</a:t>
            </a:r>
            <a:r>
              <a:rPr lang="en-US" altLang="da-DK" sz="2600" dirty="0" smtClean="0"/>
              <a:t> publishers or publishers not living up to reasonable standards both in terms of </a:t>
            </a:r>
            <a:r>
              <a:rPr lang="en-US" altLang="da-DK" sz="2600" dirty="0" smtClean="0">
                <a:solidFill>
                  <a:srgbClr val="FF0000"/>
                </a:solidFill>
              </a:rPr>
              <a:t>content</a:t>
            </a:r>
            <a:r>
              <a:rPr lang="en-US" altLang="da-DK" sz="2600" dirty="0" smtClean="0"/>
              <a:t> and of </a:t>
            </a:r>
            <a:r>
              <a:rPr lang="en-US" altLang="da-DK" sz="2600" dirty="0" smtClean="0">
                <a:solidFill>
                  <a:srgbClr val="FF0000"/>
                </a:solidFill>
              </a:rPr>
              <a:t>business behavior</a:t>
            </a:r>
            <a:r>
              <a:rPr lang="en-US" altLang="da-DK" sz="2600" dirty="0" smtClean="0"/>
              <a:t>.</a:t>
            </a:r>
            <a:endParaRPr lang="en-US" altLang="da-DK" dirty="0" smtClean="0"/>
          </a:p>
          <a:p>
            <a:pPr eaLnBrk="1" hangingPunct="1">
              <a:defRPr/>
            </a:pPr>
            <a:endParaRPr lang="en-US" altLang="da-DK" sz="3800" dirty="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ato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October 1st 2015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</p:spTree>
    <p:extLst>
      <p:ext uri="{BB962C8B-B14F-4D97-AF65-F5344CB8AC3E}">
        <p14:creationId xmlns:p14="http://schemas.microsoft.com/office/powerpoint/2010/main" val="20064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24300" y="274638"/>
            <a:ext cx="48958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dirty="0" err="1" smtClean="0"/>
              <a:t>Why</a:t>
            </a:r>
            <a:r>
              <a:rPr lang="da-DK" dirty="0" smtClean="0"/>
              <a:t> </a:t>
            </a:r>
            <a:r>
              <a:rPr lang="da-DK" dirty="0" err="1" smtClean="0"/>
              <a:t>stronger</a:t>
            </a:r>
            <a:r>
              <a:rPr lang="da-DK" dirty="0" smtClean="0"/>
              <a:t> </a:t>
            </a:r>
            <a:r>
              <a:rPr lang="da-DK" dirty="0" err="1" smtClean="0"/>
              <a:t>criteria</a:t>
            </a:r>
            <a:r>
              <a:rPr lang="da-DK" dirty="0" smtClean="0"/>
              <a:t>?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To motivate and encourage OA-journals to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be more explicit on </a:t>
            </a:r>
            <a:r>
              <a:rPr lang="en-US" sz="2600" dirty="0" smtClean="0">
                <a:solidFill>
                  <a:srgbClr val="FF0000"/>
                </a:solidFill>
              </a:rPr>
              <a:t>editorial quality issues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be more explicit on </a:t>
            </a:r>
            <a:r>
              <a:rPr lang="en-US" sz="2600" dirty="0" smtClean="0">
                <a:solidFill>
                  <a:srgbClr val="FF0000"/>
                </a:solidFill>
              </a:rPr>
              <a:t>rights and reuse issues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rgbClr val="FF0000"/>
                </a:solidFill>
              </a:rPr>
              <a:t>improve their “technical” </a:t>
            </a:r>
            <a:r>
              <a:rPr lang="en-US" sz="2600" dirty="0" smtClean="0">
                <a:solidFill>
                  <a:srgbClr val="FF0000"/>
                </a:solidFill>
              </a:rPr>
              <a:t>quality </a:t>
            </a:r>
            <a:r>
              <a:rPr lang="en-US" sz="2600" dirty="0" smtClean="0"/>
              <a:t>fostering improved </a:t>
            </a:r>
            <a:r>
              <a:rPr lang="en-US" sz="2600" dirty="0" smtClean="0">
                <a:solidFill>
                  <a:srgbClr val="FF0000"/>
                </a:solidFill>
              </a:rPr>
              <a:t>dissemination and discoverability</a:t>
            </a:r>
            <a:endParaRPr lang="en-US" sz="2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To promote standards and best practice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/>
              <a:t>It is all about good OA-journals</a:t>
            </a:r>
            <a:r>
              <a:rPr lang="da-DK" sz="3000" b="1" dirty="0" smtClean="0"/>
              <a:t>!</a:t>
            </a:r>
            <a:endParaRPr lang="en-US" sz="30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Lack of transparency  and credibility hurts </a:t>
            </a:r>
            <a:r>
              <a:rPr lang="en-US" sz="3000" dirty="0" smtClean="0">
                <a:solidFill>
                  <a:srgbClr val="FF0000"/>
                </a:solidFill>
              </a:rPr>
              <a:t>all</a:t>
            </a:r>
            <a:r>
              <a:rPr lang="en-US" sz="3000" dirty="0" smtClean="0"/>
              <a:t> publishers!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2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800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ato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October 1st 2015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</p:spTree>
    <p:extLst>
      <p:ext uri="{BB962C8B-B14F-4D97-AF65-F5344CB8AC3E}">
        <p14:creationId xmlns:p14="http://schemas.microsoft.com/office/powerpoint/2010/main" val="177301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err="1"/>
              <a:t>Where</a:t>
            </a:r>
            <a:r>
              <a:rPr lang="da-DK" dirty="0"/>
              <a:t> I </a:t>
            </a:r>
            <a:r>
              <a:rPr lang="da-DK" dirty="0" err="1"/>
              <a:t>come</a:t>
            </a:r>
            <a:r>
              <a:rPr lang="da-DK" dirty="0"/>
              <a:t> from</a:t>
            </a:r>
            <a:r>
              <a:rPr lang="da-DK" dirty="0" smtClean="0"/>
              <a:t>: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Public </a:t>
            </a:r>
            <a:r>
              <a:rPr lang="da-DK" dirty="0" err="1" smtClean="0"/>
              <a:t>funded</a:t>
            </a:r>
            <a:r>
              <a:rPr lang="da-DK" dirty="0" smtClean="0"/>
              <a:t> research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accessible</a:t>
            </a:r>
            <a:r>
              <a:rPr lang="da-DK" dirty="0" smtClean="0"/>
              <a:t> for all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traditional</a:t>
            </a:r>
            <a:r>
              <a:rPr lang="da-DK" dirty="0" smtClean="0"/>
              <a:t> </a:t>
            </a:r>
            <a:r>
              <a:rPr lang="da-DK" dirty="0" err="1" smtClean="0"/>
              <a:t>subscription</a:t>
            </a:r>
            <a:r>
              <a:rPr lang="da-DK" dirty="0" smtClean="0"/>
              <a:t> model </a:t>
            </a:r>
            <a:r>
              <a:rPr lang="da-DK" dirty="0" smtClean="0"/>
              <a:t>is </a:t>
            </a:r>
            <a:r>
              <a:rPr lang="da-DK" dirty="0" err="1" smtClean="0"/>
              <a:t>essentially</a:t>
            </a:r>
            <a:r>
              <a:rPr lang="da-DK" dirty="0" smtClean="0"/>
              <a:t> </a:t>
            </a:r>
            <a:r>
              <a:rPr lang="da-DK" dirty="0" err="1" smtClean="0"/>
              <a:t>based</a:t>
            </a:r>
            <a:r>
              <a:rPr lang="da-DK" dirty="0" smtClean="0"/>
              <a:t> on the print age!</a:t>
            </a:r>
            <a:endParaRPr lang="da-DK" dirty="0" smtClean="0"/>
          </a:p>
          <a:p>
            <a:r>
              <a:rPr lang="da-DK" dirty="0" smtClean="0"/>
              <a:t>Technology </a:t>
            </a:r>
            <a:r>
              <a:rPr lang="da-DK" dirty="0" err="1" smtClean="0"/>
              <a:t>opened</a:t>
            </a:r>
            <a:r>
              <a:rPr lang="da-DK" dirty="0" smtClean="0"/>
              <a:t> up new </a:t>
            </a:r>
            <a:r>
              <a:rPr lang="da-DK" dirty="0" err="1" smtClean="0"/>
              <a:t>opportunities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Finding</a:t>
            </a:r>
            <a:r>
              <a:rPr lang="da-DK" dirty="0" smtClean="0"/>
              <a:t> business models </a:t>
            </a:r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access</a:t>
            </a:r>
            <a:r>
              <a:rPr lang="da-DK" dirty="0" smtClean="0"/>
              <a:t> for all is </a:t>
            </a:r>
            <a:r>
              <a:rPr lang="da-DK" dirty="0" err="1" smtClean="0"/>
              <a:t>possible</a:t>
            </a:r>
            <a:endParaRPr lang="da-DK" dirty="0" smtClean="0"/>
          </a:p>
          <a:p>
            <a:r>
              <a:rPr lang="da-DK" dirty="0" smtClean="0"/>
              <a:t>Open Access!</a:t>
            </a:r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36004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83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3"/>
          <p:cNvSpPr>
            <a:spLocks noGrp="1"/>
          </p:cNvSpPr>
          <p:nvPr>
            <p:ph type="title"/>
          </p:nvPr>
        </p:nvSpPr>
        <p:spPr>
          <a:xfrm>
            <a:off x="4100513" y="274638"/>
            <a:ext cx="4586287" cy="1143000"/>
          </a:xfrm>
        </p:spPr>
        <p:txBody>
          <a:bodyPr/>
          <a:lstStyle/>
          <a:p>
            <a:pPr eaLnBrk="1" hangingPunct="1"/>
            <a:r>
              <a:rPr lang="da-DK" altLang="da-DK" smtClean="0"/>
              <a:t>New criteria</a:t>
            </a:r>
          </a:p>
        </p:txBody>
      </p:sp>
      <p:sp>
        <p:nvSpPr>
          <p:cNvPr id="19459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da-DK" smtClean="0"/>
              <a:t>The new application form:</a:t>
            </a:r>
          </a:p>
          <a:p>
            <a:pPr eaLnBrk="1" hangingPunct="1"/>
            <a:r>
              <a:rPr lang="en-US" altLang="da-DK" smtClean="0">
                <a:hlinkClick r:id="rId2"/>
              </a:rPr>
              <a:t>http://doaj.org/application/new</a:t>
            </a:r>
            <a:endParaRPr lang="en-US" altLang="da-DK" smtClean="0"/>
          </a:p>
          <a:p>
            <a:pPr eaLnBrk="1" hangingPunct="1"/>
            <a:endParaRPr lang="en-US" altLang="da-DK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857567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ato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October 1st 2015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</p:spTree>
    <p:extLst>
      <p:ext uri="{BB962C8B-B14F-4D97-AF65-F5344CB8AC3E}">
        <p14:creationId xmlns:p14="http://schemas.microsoft.com/office/powerpoint/2010/main" val="13155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3"/>
          <p:cNvSpPr>
            <a:spLocks noGrp="1"/>
          </p:cNvSpPr>
          <p:nvPr>
            <p:ph type="title"/>
          </p:nvPr>
        </p:nvSpPr>
        <p:spPr>
          <a:xfrm>
            <a:off x="4100513" y="274638"/>
            <a:ext cx="458628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a-DK" altLang="da-DK" smtClean="0"/>
              <a:t>We are asking about…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da-DK" sz="2400" dirty="0" smtClean="0"/>
              <a:t>The editorial board</a:t>
            </a:r>
          </a:p>
          <a:p>
            <a:pPr eaLnBrk="1" hangingPunct="1"/>
            <a:r>
              <a:rPr lang="en-US" altLang="da-DK" sz="2400" dirty="0" smtClean="0"/>
              <a:t>The peer review process</a:t>
            </a:r>
          </a:p>
          <a:p>
            <a:pPr eaLnBrk="1" hangingPunct="1"/>
            <a:r>
              <a:rPr lang="en-US" altLang="da-DK" sz="2400" dirty="0" smtClean="0"/>
              <a:t>Archiving/preservation</a:t>
            </a:r>
          </a:p>
          <a:p>
            <a:pPr eaLnBrk="1" hangingPunct="1"/>
            <a:r>
              <a:rPr lang="en-US" altLang="da-DK" sz="2400" dirty="0" smtClean="0"/>
              <a:t>Plagiarism</a:t>
            </a:r>
          </a:p>
          <a:p>
            <a:pPr eaLnBrk="1" hangingPunct="1"/>
            <a:r>
              <a:rPr lang="en-US" altLang="da-DK" sz="2400" dirty="0" smtClean="0"/>
              <a:t>Openness</a:t>
            </a:r>
          </a:p>
          <a:p>
            <a:pPr lvl="1" eaLnBrk="1" hangingPunct="1"/>
            <a:r>
              <a:rPr lang="en-US" altLang="da-DK" sz="2400" dirty="0" smtClean="0"/>
              <a:t>Licensing and copyright</a:t>
            </a:r>
          </a:p>
          <a:p>
            <a:pPr lvl="1" eaLnBrk="1" hangingPunct="1"/>
            <a:r>
              <a:rPr lang="en-US" altLang="da-DK" sz="2400" dirty="0" smtClean="0"/>
              <a:t>Re-use rights</a:t>
            </a:r>
          </a:p>
          <a:p>
            <a:pPr eaLnBrk="1" hangingPunct="1"/>
            <a:r>
              <a:rPr lang="en-US" altLang="da-DK" sz="2400" dirty="0" smtClean="0"/>
              <a:t>Charges</a:t>
            </a:r>
          </a:p>
          <a:p>
            <a:pPr eaLnBrk="1" hangingPunct="1"/>
            <a:r>
              <a:rPr lang="en-US" altLang="da-DK" sz="2400" dirty="0" smtClean="0"/>
              <a:t>… and </a:t>
            </a:r>
            <a:r>
              <a:rPr lang="en-US" altLang="da-DK" sz="2400" dirty="0" smtClean="0"/>
              <a:t>much, much </a:t>
            </a:r>
            <a:r>
              <a:rPr lang="en-US" altLang="da-DK" sz="2400" dirty="0" smtClean="0"/>
              <a:t>more</a:t>
            </a:r>
          </a:p>
          <a:p>
            <a:pPr eaLnBrk="1" hangingPunct="1"/>
            <a:endParaRPr lang="en-US" altLang="da-DK" dirty="0" smtClean="0"/>
          </a:p>
          <a:p>
            <a:pPr eaLnBrk="1" hangingPunct="1"/>
            <a:endParaRPr lang="en-US" altLang="da-DK" dirty="0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ato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October 1st 2015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</p:spTree>
    <p:extLst>
      <p:ext uri="{BB962C8B-B14F-4D97-AF65-F5344CB8AC3E}">
        <p14:creationId xmlns:p14="http://schemas.microsoft.com/office/powerpoint/2010/main" val="244006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New </a:t>
            </a:r>
            <a:r>
              <a:rPr lang="da-DK" dirty="0" err="1" smtClean="0"/>
              <a:t>criteria</a:t>
            </a:r>
            <a:r>
              <a:rPr lang="da-DK" dirty="0" smtClean="0"/>
              <a:t> &amp; new </a:t>
            </a:r>
            <a:r>
              <a:rPr lang="da-DK" dirty="0" err="1" smtClean="0"/>
              <a:t>application</a:t>
            </a:r>
            <a:r>
              <a:rPr lang="da-DK" dirty="0" smtClean="0"/>
              <a:t> form </a:t>
            </a:r>
            <a:r>
              <a:rPr lang="da-DK" dirty="0" err="1" smtClean="0"/>
              <a:t>implemented</a:t>
            </a:r>
            <a:r>
              <a:rPr lang="da-DK" dirty="0" smtClean="0"/>
              <a:t> March 2104 </a:t>
            </a:r>
            <a:r>
              <a:rPr lang="da-DK" dirty="0" err="1" smtClean="0"/>
              <a:t>after</a:t>
            </a:r>
            <a:r>
              <a:rPr lang="da-DK" dirty="0" smtClean="0"/>
              <a:t> </a:t>
            </a:r>
            <a:r>
              <a:rPr lang="da-DK" dirty="0" err="1" smtClean="0"/>
              <a:t>extensive</a:t>
            </a:r>
            <a:r>
              <a:rPr lang="da-DK" dirty="0" smtClean="0"/>
              <a:t> </a:t>
            </a:r>
            <a:r>
              <a:rPr lang="da-DK" dirty="0" err="1" smtClean="0"/>
              <a:t>consultation</a:t>
            </a:r>
            <a:r>
              <a:rPr lang="da-DK" dirty="0" smtClean="0"/>
              <a:t> with the </a:t>
            </a:r>
            <a:r>
              <a:rPr lang="da-DK" dirty="0" err="1" smtClean="0"/>
              <a:t>community</a:t>
            </a:r>
            <a:endParaRPr lang="da-DK" dirty="0" smtClean="0"/>
          </a:p>
          <a:p>
            <a:r>
              <a:rPr lang="da-DK" dirty="0" smtClean="0"/>
              <a:t>9.000 journals had to re-</a:t>
            </a:r>
            <a:r>
              <a:rPr lang="da-DK" dirty="0" err="1" smtClean="0"/>
              <a:t>apply</a:t>
            </a:r>
            <a:endParaRPr lang="da-DK" dirty="0" smtClean="0"/>
          </a:p>
          <a:p>
            <a:r>
              <a:rPr lang="da-DK" dirty="0" smtClean="0"/>
              <a:t>Re-</a:t>
            </a:r>
            <a:r>
              <a:rPr lang="da-DK" dirty="0" err="1" smtClean="0"/>
              <a:t>applications</a:t>
            </a:r>
            <a:r>
              <a:rPr lang="da-DK" dirty="0" smtClean="0"/>
              <a:t> </a:t>
            </a:r>
            <a:r>
              <a:rPr lang="da-DK" dirty="0" err="1" smtClean="0"/>
              <a:t>closed</a:t>
            </a:r>
            <a:r>
              <a:rPr lang="da-DK" dirty="0" smtClean="0"/>
              <a:t> March 31st 2016</a:t>
            </a:r>
          </a:p>
          <a:p>
            <a:r>
              <a:rPr lang="da-DK" dirty="0" smtClean="0"/>
              <a:t>May 2016: 3.000 journals removed </a:t>
            </a:r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9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err="1" smtClean="0"/>
              <a:t>Numbers</a:t>
            </a:r>
            <a:r>
              <a:rPr lang="da-DK" dirty="0"/>
              <a:t> </a:t>
            </a:r>
            <a:r>
              <a:rPr lang="da-DK" dirty="0" smtClean="0"/>
              <a:t>– </a:t>
            </a:r>
            <a:r>
              <a:rPr lang="da-DK" dirty="0" err="1" smtClean="0"/>
              <a:t>since</a:t>
            </a:r>
            <a:r>
              <a:rPr lang="da-DK" dirty="0" smtClean="0"/>
              <a:t> March 2014:</a:t>
            </a:r>
          </a:p>
          <a:p>
            <a:pPr lvl="1"/>
            <a:r>
              <a:rPr lang="da-DK" dirty="0" smtClean="0"/>
              <a:t>6.000 </a:t>
            </a:r>
            <a:r>
              <a:rPr lang="da-DK" dirty="0" err="1" smtClean="0"/>
              <a:t>applications</a:t>
            </a:r>
            <a:r>
              <a:rPr lang="da-DK" dirty="0" smtClean="0"/>
              <a:t> </a:t>
            </a:r>
            <a:r>
              <a:rPr lang="da-DK" dirty="0" err="1" smtClean="0"/>
              <a:t>rejected</a:t>
            </a:r>
            <a:r>
              <a:rPr lang="da-DK" dirty="0" smtClean="0"/>
              <a:t>/removed</a:t>
            </a:r>
          </a:p>
          <a:p>
            <a:pPr lvl="1"/>
            <a:r>
              <a:rPr lang="da-DK" dirty="0" smtClean="0"/>
              <a:t>4.700 </a:t>
            </a:r>
            <a:r>
              <a:rPr lang="da-DK" dirty="0" err="1" smtClean="0"/>
              <a:t>accepted</a:t>
            </a:r>
            <a:r>
              <a:rPr lang="da-DK" dirty="0" smtClean="0"/>
              <a:t> (re-</a:t>
            </a:r>
            <a:r>
              <a:rPr lang="da-DK" dirty="0" err="1" smtClean="0"/>
              <a:t>applications</a:t>
            </a:r>
            <a:r>
              <a:rPr lang="da-DK" dirty="0" smtClean="0"/>
              <a:t> and new </a:t>
            </a:r>
            <a:r>
              <a:rPr lang="da-DK" dirty="0" err="1" smtClean="0"/>
              <a:t>applications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Today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3.900 re-</a:t>
            </a:r>
            <a:r>
              <a:rPr lang="da-DK" dirty="0" err="1" smtClean="0"/>
              <a:t>applications</a:t>
            </a:r>
            <a:r>
              <a:rPr lang="da-DK" dirty="0" smtClean="0"/>
              <a:t> to handle</a:t>
            </a:r>
          </a:p>
          <a:p>
            <a:pPr lvl="1"/>
            <a:r>
              <a:rPr lang="da-DK" dirty="0" smtClean="0"/>
              <a:t>2.300 in proces (re-</a:t>
            </a:r>
            <a:r>
              <a:rPr lang="da-DK" dirty="0" err="1" smtClean="0"/>
              <a:t>applications</a:t>
            </a:r>
            <a:r>
              <a:rPr lang="da-DK" dirty="0" smtClean="0"/>
              <a:t> and new </a:t>
            </a:r>
            <a:r>
              <a:rPr lang="da-DK" dirty="0" err="1" smtClean="0"/>
              <a:t>applications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250 on-hold (</a:t>
            </a:r>
            <a:r>
              <a:rPr lang="da-DK" dirty="0" err="1" smtClean="0"/>
              <a:t>suspected</a:t>
            </a:r>
            <a:r>
              <a:rPr lang="da-DK" dirty="0" smtClean="0"/>
              <a:t> </a:t>
            </a:r>
            <a:r>
              <a:rPr lang="da-DK" dirty="0" err="1" smtClean="0"/>
              <a:t>questionable</a:t>
            </a:r>
            <a:r>
              <a:rPr lang="da-DK" dirty="0" smtClean="0"/>
              <a:t> journals)</a:t>
            </a:r>
          </a:p>
          <a:p>
            <a:pPr lvl="1"/>
            <a:r>
              <a:rPr lang="da-DK" dirty="0" smtClean="0"/>
              <a:t>300 new </a:t>
            </a:r>
            <a:r>
              <a:rPr lang="da-DK" dirty="0" err="1" smtClean="0"/>
              <a:t>applications</a:t>
            </a:r>
            <a:r>
              <a:rPr lang="da-DK" dirty="0" smtClean="0"/>
              <a:t> per </a:t>
            </a:r>
            <a:r>
              <a:rPr lang="da-DK" dirty="0" err="1" smtClean="0"/>
              <a:t>month</a:t>
            </a:r>
            <a:r>
              <a:rPr lang="da-DK" dirty="0" smtClean="0"/>
              <a:t>!</a:t>
            </a:r>
          </a:p>
          <a:p>
            <a:pPr lvl="1"/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76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                             </a:t>
            </a:r>
            <a:r>
              <a:rPr lang="da-DK" altLang="da-DK" dirty="0" err="1" smtClean="0"/>
              <a:t>Current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staff</a:t>
            </a:r>
            <a:r>
              <a:rPr lang="da-DK" altLang="da-DK" dirty="0" smtClean="0"/>
              <a:t>     </a:t>
            </a:r>
            <a:endParaRPr lang="da-DK" altLang="da-DK" dirty="0" smtClean="0"/>
          </a:p>
        </p:txBody>
      </p:sp>
      <p:sp>
        <p:nvSpPr>
          <p:cNvPr id="2150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altLang="da-DK" dirty="0" err="1" smtClean="0"/>
              <a:t>Managing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Director</a:t>
            </a:r>
            <a:r>
              <a:rPr lang="da-DK" altLang="da-DK" dirty="0" smtClean="0"/>
              <a:t> </a:t>
            </a:r>
            <a:r>
              <a:rPr lang="da-DK" altLang="da-DK" dirty="0" smtClean="0"/>
              <a:t>(part </a:t>
            </a:r>
            <a:r>
              <a:rPr lang="da-DK" altLang="da-DK" dirty="0" smtClean="0"/>
              <a:t>time)</a:t>
            </a:r>
          </a:p>
          <a:p>
            <a:pPr eaLnBrk="1" hangingPunct="1"/>
            <a:r>
              <a:rPr lang="da-DK" altLang="da-DK" dirty="0" smtClean="0"/>
              <a:t>Community Manager </a:t>
            </a:r>
            <a:r>
              <a:rPr lang="da-DK" altLang="da-DK" dirty="0" smtClean="0"/>
              <a:t>(</a:t>
            </a:r>
            <a:r>
              <a:rPr lang="da-DK" altLang="da-DK" dirty="0" err="1" smtClean="0"/>
              <a:t>full</a:t>
            </a:r>
            <a:r>
              <a:rPr lang="da-DK" altLang="da-DK" dirty="0" smtClean="0"/>
              <a:t> </a:t>
            </a:r>
            <a:r>
              <a:rPr lang="da-DK" altLang="da-DK" dirty="0" smtClean="0"/>
              <a:t>time)</a:t>
            </a:r>
          </a:p>
          <a:p>
            <a:pPr eaLnBrk="1" hangingPunct="1"/>
            <a:r>
              <a:rPr lang="da-DK" altLang="da-DK" dirty="0" smtClean="0"/>
              <a:t>Editor-in-Chief (</a:t>
            </a:r>
            <a:r>
              <a:rPr lang="da-DK" altLang="da-DK" dirty="0" err="1" smtClean="0"/>
              <a:t>full</a:t>
            </a:r>
            <a:r>
              <a:rPr lang="da-DK" altLang="da-DK" dirty="0" smtClean="0"/>
              <a:t> time)</a:t>
            </a:r>
            <a:endParaRPr lang="da-DK" altLang="da-DK" dirty="0" smtClean="0"/>
          </a:p>
          <a:p>
            <a:pPr eaLnBrk="1" hangingPunct="1"/>
            <a:r>
              <a:rPr lang="da-DK" altLang="da-DK" dirty="0" smtClean="0"/>
              <a:t>4 </a:t>
            </a:r>
            <a:r>
              <a:rPr lang="da-DK" altLang="da-DK" dirty="0" err="1" smtClean="0"/>
              <a:t>Managing</a:t>
            </a:r>
            <a:r>
              <a:rPr lang="da-DK" altLang="da-DK" dirty="0" smtClean="0"/>
              <a:t> Editors </a:t>
            </a:r>
            <a:r>
              <a:rPr lang="da-DK" altLang="da-DK" dirty="0" smtClean="0"/>
              <a:t>(2 FTE))</a:t>
            </a:r>
            <a:endParaRPr lang="da-DK" altLang="da-DK" dirty="0" smtClean="0"/>
          </a:p>
          <a:p>
            <a:pPr eaLnBrk="1" hangingPunct="1"/>
            <a:r>
              <a:rPr lang="da-DK" altLang="da-DK" dirty="0" smtClean="0"/>
              <a:t>50+ </a:t>
            </a:r>
            <a:r>
              <a:rPr lang="da-DK" altLang="da-DK" dirty="0" err="1" smtClean="0"/>
              <a:t>Volunteers</a:t>
            </a:r>
            <a:r>
              <a:rPr lang="da-DK" altLang="da-DK" dirty="0" smtClean="0"/>
              <a:t>, </a:t>
            </a:r>
            <a:r>
              <a:rPr lang="da-DK" altLang="da-DK" dirty="0" err="1" smtClean="0"/>
              <a:t>working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unpaid</a:t>
            </a:r>
            <a:r>
              <a:rPr lang="da-DK" altLang="da-DK" dirty="0" smtClean="0"/>
              <a:t> a </a:t>
            </a:r>
            <a:r>
              <a:rPr lang="da-DK" altLang="da-DK" dirty="0" err="1" smtClean="0"/>
              <a:t>few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hours</a:t>
            </a:r>
            <a:r>
              <a:rPr lang="da-DK" altLang="da-DK" dirty="0" smtClean="0"/>
              <a:t> per </a:t>
            </a:r>
            <a:r>
              <a:rPr lang="da-DK" altLang="da-DK" dirty="0" err="1" smtClean="0"/>
              <a:t>week</a:t>
            </a:r>
            <a:endParaRPr lang="da-DK" altLang="da-DK" dirty="0" smtClean="0"/>
          </a:p>
          <a:p>
            <a:pPr eaLnBrk="1" hangingPunct="1"/>
            <a:endParaRPr lang="da-DK" altLang="da-DK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October 1st 2015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6075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4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3200" dirty="0" smtClean="0"/>
              <a:t>                                         The DOAJ </a:t>
            </a:r>
            <a:r>
              <a:rPr lang="da-DK" altLang="da-DK" sz="3200" dirty="0" err="1" smtClean="0"/>
              <a:t>Ambassadors</a:t>
            </a:r>
            <a:r>
              <a:rPr lang="da-DK" altLang="da-DK" sz="3200" dirty="0" smtClean="0"/>
              <a:t>!                      </a:t>
            </a:r>
            <a:endParaRPr lang="da-DK" altLang="da-DK" sz="3200" dirty="0" smtClean="0"/>
          </a:p>
        </p:txBody>
      </p:sp>
      <p:sp>
        <p:nvSpPr>
          <p:cNvPr id="21507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altLang="da-DK" sz="2800" dirty="0" err="1" smtClean="0"/>
              <a:t>Facilitated</a:t>
            </a:r>
            <a:r>
              <a:rPr lang="da-DK" altLang="da-DK" sz="2800" dirty="0" smtClean="0"/>
              <a:t> by a </a:t>
            </a:r>
            <a:r>
              <a:rPr lang="da-DK" altLang="da-DK" sz="2800" dirty="0" err="1" smtClean="0"/>
              <a:t>one</a:t>
            </a:r>
            <a:r>
              <a:rPr lang="da-DK" altLang="da-DK" sz="2800" dirty="0" smtClean="0"/>
              <a:t> </a:t>
            </a:r>
            <a:r>
              <a:rPr lang="da-DK" altLang="da-DK" sz="2800" dirty="0" err="1" smtClean="0"/>
              <a:t>year</a:t>
            </a:r>
            <a:r>
              <a:rPr lang="da-DK" altLang="da-DK" sz="2800" dirty="0" smtClean="0"/>
              <a:t> grant from IDRC, Canada, 11 DOAJ </a:t>
            </a:r>
            <a:r>
              <a:rPr lang="da-DK" altLang="da-DK" sz="2800" dirty="0" err="1" smtClean="0"/>
              <a:t>Ambassadors</a:t>
            </a:r>
            <a:r>
              <a:rPr lang="da-DK" altLang="da-DK" sz="2800" dirty="0" smtClean="0"/>
              <a:t> have </a:t>
            </a:r>
            <a:r>
              <a:rPr lang="da-DK" altLang="da-DK" sz="2800" dirty="0" err="1" smtClean="0"/>
              <a:t>been</a:t>
            </a:r>
            <a:r>
              <a:rPr lang="da-DK" altLang="da-DK" sz="2800" dirty="0" smtClean="0"/>
              <a:t> </a:t>
            </a:r>
            <a:r>
              <a:rPr lang="da-DK" altLang="da-DK" sz="2800" dirty="0" err="1" smtClean="0"/>
              <a:t>recruited</a:t>
            </a:r>
            <a:r>
              <a:rPr lang="da-DK" altLang="da-DK" sz="2800" dirty="0" smtClean="0"/>
              <a:t> to</a:t>
            </a:r>
          </a:p>
          <a:p>
            <a:pPr lvl="1" eaLnBrk="1" hangingPunct="1"/>
            <a:r>
              <a:rPr lang="da-DK" altLang="da-DK" sz="2400" dirty="0" smtClean="0"/>
              <a:t>Promote DOAJ, </a:t>
            </a:r>
            <a:r>
              <a:rPr lang="da-DK" altLang="da-DK" sz="2400" dirty="0" err="1" smtClean="0"/>
              <a:t>evaluate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applications</a:t>
            </a:r>
            <a:r>
              <a:rPr lang="da-DK" altLang="da-DK" sz="2400" dirty="0" smtClean="0"/>
              <a:t> and </a:t>
            </a:r>
            <a:r>
              <a:rPr lang="da-DK" altLang="da-DK" sz="2400" dirty="0" err="1" smtClean="0"/>
              <a:t>reapplications</a:t>
            </a:r>
            <a:endParaRPr lang="da-DK" altLang="da-DK" sz="2400" dirty="0" smtClean="0"/>
          </a:p>
          <a:p>
            <a:pPr lvl="1" eaLnBrk="1" hangingPunct="1"/>
            <a:r>
              <a:rPr lang="da-DK" altLang="da-DK" sz="2400" dirty="0" smtClean="0"/>
              <a:t>Promote Best Publishing </a:t>
            </a:r>
            <a:r>
              <a:rPr lang="da-DK" altLang="da-DK" sz="2400" dirty="0" err="1" smtClean="0"/>
              <a:t>Practice</a:t>
            </a:r>
            <a:r>
              <a:rPr lang="da-DK" altLang="da-DK" sz="2400" dirty="0" smtClean="0"/>
              <a:t> and </a:t>
            </a:r>
            <a:r>
              <a:rPr lang="da-DK" altLang="da-DK" sz="2400" dirty="0" err="1" smtClean="0"/>
              <a:t>raise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awareness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about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questionable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publishing</a:t>
            </a:r>
            <a:endParaRPr lang="da-DK" altLang="da-DK" sz="2400" dirty="0" smtClean="0"/>
          </a:p>
          <a:p>
            <a:pPr lvl="1" eaLnBrk="1" hangingPunct="1"/>
            <a:r>
              <a:rPr lang="da-DK" altLang="da-DK" sz="2400" dirty="0" err="1" smtClean="0"/>
              <a:t>Covering</a:t>
            </a:r>
            <a:r>
              <a:rPr lang="da-DK" altLang="da-DK" sz="2400" dirty="0" smtClean="0"/>
              <a:t> Asia, </a:t>
            </a:r>
            <a:r>
              <a:rPr lang="da-DK" altLang="da-DK" sz="2400" dirty="0" err="1" smtClean="0"/>
              <a:t>Middle</a:t>
            </a:r>
            <a:r>
              <a:rPr lang="da-DK" altLang="da-DK" sz="2400" dirty="0" smtClean="0"/>
              <a:t> East, </a:t>
            </a:r>
            <a:r>
              <a:rPr lang="da-DK" altLang="da-DK" sz="2400" dirty="0" err="1" smtClean="0"/>
              <a:t>Africa</a:t>
            </a:r>
            <a:r>
              <a:rPr lang="da-DK" altLang="da-DK" sz="2400" dirty="0" smtClean="0"/>
              <a:t> &amp; Latin America + 3 </a:t>
            </a:r>
            <a:r>
              <a:rPr lang="da-DK" altLang="da-DK" sz="2400" dirty="0" err="1" smtClean="0"/>
              <a:t>Ambassadors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covering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Russia</a:t>
            </a:r>
            <a:r>
              <a:rPr lang="da-DK" altLang="da-DK" sz="2400" dirty="0" smtClean="0"/>
              <a:t> and </a:t>
            </a:r>
            <a:r>
              <a:rPr lang="da-DK" altLang="da-DK" sz="2400" dirty="0" err="1" smtClean="0"/>
              <a:t>neighb</a:t>
            </a:r>
            <a:r>
              <a:rPr lang="da-DK" altLang="da-DK" sz="2400" dirty="0" smtClean="0"/>
              <a:t>. </a:t>
            </a:r>
            <a:r>
              <a:rPr lang="da-DK" altLang="da-DK" sz="2400" dirty="0" err="1" smtClean="0"/>
              <a:t>countries</a:t>
            </a:r>
            <a:endParaRPr lang="da-DK" altLang="da-DK" sz="2400" dirty="0" smtClean="0"/>
          </a:p>
          <a:p>
            <a:pPr eaLnBrk="1" hangingPunct="1"/>
            <a:r>
              <a:rPr lang="da-DK" altLang="da-DK" dirty="0" smtClean="0">
                <a:hlinkClick r:id="rId2"/>
              </a:rPr>
              <a:t>https://doajournals.wordpress.com/2016/06/20/presenting-the-doaj-ambassadors/</a:t>
            </a:r>
            <a:endParaRPr lang="da-DK" altLang="da-DK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October 1st 2015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6075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09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3200" dirty="0" smtClean="0"/>
              <a:t>                                         The DOAJ </a:t>
            </a:r>
            <a:r>
              <a:rPr lang="da-DK" altLang="da-DK" sz="3200" dirty="0" err="1" smtClean="0"/>
              <a:t>Ambassadors</a:t>
            </a:r>
            <a:r>
              <a:rPr lang="da-DK" altLang="da-DK" sz="3200" dirty="0" smtClean="0"/>
              <a:t>!                      </a:t>
            </a:r>
            <a:endParaRPr lang="da-DK" altLang="da-DK" sz="3200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October 1st 2015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Lars Bjørnshauge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99592" y="1346200"/>
            <a:ext cx="6048672" cy="4747096"/>
          </a:xfrm>
          <a:prstGeom prst="rect">
            <a:avLst/>
          </a:prstGeom>
        </p:spPr>
      </p:pic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6075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9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800" dirty="0" err="1" smtClean="0"/>
              <a:t>Founded</a:t>
            </a:r>
            <a:r>
              <a:rPr lang="da-DK" sz="2800" dirty="0" smtClean="0"/>
              <a:t> at Lund </a:t>
            </a:r>
            <a:r>
              <a:rPr lang="da-DK" sz="2800" dirty="0" err="1" smtClean="0"/>
              <a:t>University</a:t>
            </a:r>
            <a:r>
              <a:rPr lang="da-DK" sz="2800" dirty="0" smtClean="0"/>
              <a:t> – </a:t>
            </a:r>
            <a:r>
              <a:rPr lang="da-DK" sz="2800" dirty="0" err="1" smtClean="0"/>
              <a:t>launched</a:t>
            </a:r>
            <a:r>
              <a:rPr lang="da-DK" sz="2800" dirty="0" smtClean="0"/>
              <a:t> May 2003 with 300 journals </a:t>
            </a:r>
          </a:p>
          <a:p>
            <a:r>
              <a:rPr lang="da-DK" sz="2800" dirty="0" smtClean="0"/>
              <a:t>Basic </a:t>
            </a:r>
            <a:r>
              <a:rPr lang="da-DK" sz="2800" dirty="0" err="1" smtClean="0"/>
              <a:t>demand</a:t>
            </a:r>
            <a:r>
              <a:rPr lang="da-DK" sz="2800" dirty="0" smtClean="0"/>
              <a:t> </a:t>
            </a:r>
            <a:r>
              <a:rPr lang="da-DK" sz="2800" dirty="0" err="1" smtClean="0"/>
              <a:t>then</a:t>
            </a:r>
            <a:r>
              <a:rPr lang="da-DK" sz="2800" dirty="0" smtClean="0"/>
              <a:t>:</a:t>
            </a:r>
          </a:p>
          <a:p>
            <a:r>
              <a:rPr lang="da-DK" sz="2800" dirty="0" smtClean="0"/>
              <a:t>A list of Open Access Journals</a:t>
            </a:r>
          </a:p>
          <a:p>
            <a:r>
              <a:rPr lang="da-DK" sz="2800" dirty="0" err="1" smtClean="0"/>
              <a:t>Gradually</a:t>
            </a:r>
            <a:r>
              <a:rPr lang="da-DK" sz="2800" dirty="0" smtClean="0"/>
              <a:t> </a:t>
            </a:r>
            <a:r>
              <a:rPr lang="da-DK" sz="2800" dirty="0" err="1" smtClean="0"/>
              <a:t>developing</a:t>
            </a:r>
            <a:r>
              <a:rPr lang="da-DK" sz="2800" dirty="0" smtClean="0"/>
              <a:t> in to: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authoritative go-to point for peer-reviewed scholarly journals not based on the subscription model</a:t>
            </a:r>
            <a:endParaRPr lang="da-DK" sz="2800" dirty="0" smtClean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44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sz="3600" dirty="0" err="1" smtClean="0"/>
              <a:t>Benefits</a:t>
            </a:r>
            <a:r>
              <a:rPr lang="da-DK" sz="3600" dirty="0" smtClean="0"/>
              <a:t> of </a:t>
            </a:r>
            <a:r>
              <a:rPr lang="da-DK" sz="3600" dirty="0" err="1" smtClean="0"/>
              <a:t>being</a:t>
            </a:r>
            <a:r>
              <a:rPr lang="da-DK" sz="3600" dirty="0" smtClean="0"/>
              <a:t> </a:t>
            </a:r>
            <a:r>
              <a:rPr lang="da-DK" sz="3600" dirty="0" err="1" smtClean="0"/>
              <a:t>listed</a:t>
            </a:r>
            <a:r>
              <a:rPr lang="da-DK" sz="3600" dirty="0" smtClean="0"/>
              <a:t>!</a:t>
            </a:r>
            <a:endParaRPr lang="da-DK" sz="3600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Important/extremely important benefits </a:t>
            </a:r>
            <a:r>
              <a:rPr lang="en-US" sz="3000" dirty="0"/>
              <a:t>of being </a:t>
            </a:r>
            <a:r>
              <a:rPr lang="en-US" sz="3000" dirty="0" smtClean="0"/>
              <a:t>listed:</a:t>
            </a:r>
            <a:endParaRPr lang="en-US" sz="3000" dirty="0"/>
          </a:p>
          <a:p>
            <a:r>
              <a:rPr lang="en-US" sz="2800" dirty="0" smtClean="0"/>
              <a:t>Increased </a:t>
            </a:r>
            <a:r>
              <a:rPr lang="en-US" sz="2800" dirty="0"/>
              <a:t>visibility </a:t>
            </a:r>
            <a:r>
              <a:rPr lang="en-US" sz="2800" dirty="0" smtClean="0"/>
              <a:t>:  	   				97</a:t>
            </a:r>
            <a:r>
              <a:rPr lang="en-US" sz="2800" dirty="0"/>
              <a:t>%</a:t>
            </a:r>
          </a:p>
          <a:p>
            <a:r>
              <a:rPr lang="en-US" sz="2800" dirty="0" smtClean="0"/>
              <a:t>Increased </a:t>
            </a:r>
            <a:r>
              <a:rPr lang="en-US" sz="2800" dirty="0"/>
              <a:t>traffic </a:t>
            </a:r>
            <a:r>
              <a:rPr lang="en-US" sz="2800" dirty="0" smtClean="0"/>
              <a:t>:      	   				85</a:t>
            </a:r>
            <a:r>
              <a:rPr lang="en-US" sz="2800" dirty="0"/>
              <a:t>%</a:t>
            </a:r>
          </a:p>
          <a:p>
            <a:r>
              <a:rPr lang="en-US" sz="2800" dirty="0" smtClean="0"/>
              <a:t>Prestige :                          					86</a:t>
            </a:r>
            <a:r>
              <a:rPr lang="en-US" sz="2800" dirty="0"/>
              <a:t>%</a:t>
            </a:r>
          </a:p>
          <a:p>
            <a:r>
              <a:rPr lang="en-US" sz="2800" dirty="0" smtClean="0"/>
              <a:t>Certification :                  					87</a:t>
            </a:r>
            <a:r>
              <a:rPr lang="en-US" sz="2800" dirty="0"/>
              <a:t>%</a:t>
            </a:r>
          </a:p>
          <a:p>
            <a:r>
              <a:rPr lang="en-US" sz="2800" dirty="0" smtClean="0"/>
              <a:t>Eligibility </a:t>
            </a:r>
            <a:r>
              <a:rPr lang="en-US" sz="2800" dirty="0"/>
              <a:t>for support from OA-publication </a:t>
            </a:r>
            <a:r>
              <a:rPr lang="en-US" sz="2800" dirty="0" smtClean="0"/>
              <a:t>funds:	64</a:t>
            </a:r>
            <a:r>
              <a:rPr lang="en-US" sz="2800" dirty="0"/>
              <a:t>%</a:t>
            </a:r>
          </a:p>
          <a:p>
            <a:r>
              <a:rPr lang="en-US" sz="2800" dirty="0" smtClean="0"/>
              <a:t>Better </a:t>
            </a:r>
            <a:r>
              <a:rPr lang="en-US" sz="2800" dirty="0"/>
              <a:t>promotion </a:t>
            </a:r>
            <a:r>
              <a:rPr lang="en-US" sz="2800" dirty="0" smtClean="0"/>
              <a:t>: 	    				80</a:t>
            </a:r>
            <a:r>
              <a:rPr lang="en-US" sz="2800" dirty="0"/>
              <a:t>%</a:t>
            </a:r>
          </a:p>
          <a:p>
            <a:r>
              <a:rPr lang="en-US" sz="2800" dirty="0" smtClean="0"/>
              <a:t>Increased </a:t>
            </a:r>
            <a:r>
              <a:rPr lang="en-US" sz="2800" dirty="0"/>
              <a:t>submissions </a:t>
            </a:r>
            <a:r>
              <a:rPr lang="en-US" sz="2800" dirty="0" smtClean="0"/>
              <a:t>: 					72</a:t>
            </a:r>
            <a:r>
              <a:rPr lang="en-US" sz="2800" dirty="0"/>
              <a:t>%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9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global and </a:t>
            </a:r>
            <a:r>
              <a:rPr lang="da-DK" dirty="0" err="1" smtClean="0">
                <a:solidFill>
                  <a:srgbClr val="FF0000"/>
                </a:solidFill>
              </a:rPr>
              <a:t>we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want</a:t>
            </a:r>
            <a:r>
              <a:rPr lang="da-DK" dirty="0" smtClean="0">
                <a:solidFill>
                  <a:srgbClr val="FF0000"/>
                </a:solidFill>
              </a:rPr>
              <a:t> to </a:t>
            </a:r>
            <a:r>
              <a:rPr lang="da-DK" dirty="0" err="1" smtClean="0">
                <a:solidFill>
                  <a:srgbClr val="FF0000"/>
                </a:solidFill>
              </a:rPr>
              <a:t>help</a:t>
            </a:r>
            <a:r>
              <a:rPr lang="da-DK" dirty="0" smtClean="0"/>
              <a:t>!</a:t>
            </a:r>
          </a:p>
          <a:p>
            <a:r>
              <a:rPr lang="da-DK" dirty="0" err="1" smtClean="0"/>
              <a:t>Respecting</a:t>
            </a:r>
            <a:r>
              <a:rPr lang="da-DK" dirty="0" smtClean="0"/>
              <a:t> </a:t>
            </a:r>
            <a:r>
              <a:rPr lang="da-DK" dirty="0" err="1" smtClean="0"/>
              <a:t>different</a:t>
            </a:r>
            <a:r>
              <a:rPr lang="da-DK" dirty="0" smtClean="0"/>
              <a:t> </a:t>
            </a:r>
            <a:r>
              <a:rPr lang="da-DK" dirty="0" err="1" smtClean="0"/>
              <a:t>publishing</a:t>
            </a:r>
            <a:r>
              <a:rPr lang="da-DK" dirty="0" smtClean="0"/>
              <a:t> </a:t>
            </a:r>
            <a:r>
              <a:rPr lang="da-DK" dirty="0" err="1" smtClean="0"/>
              <a:t>cultures</a:t>
            </a:r>
            <a:r>
              <a:rPr lang="da-DK" dirty="0" smtClean="0"/>
              <a:t> and traditions </a:t>
            </a:r>
          </a:p>
          <a:p>
            <a:r>
              <a:rPr lang="da-DK" dirty="0" smtClean="0"/>
              <a:t>Not </a:t>
            </a:r>
            <a:r>
              <a:rPr lang="da-DK" dirty="0" err="1" smtClean="0"/>
              <a:t>primarily</a:t>
            </a:r>
            <a:r>
              <a:rPr lang="da-DK" dirty="0" smtClean="0"/>
              <a:t> </a:t>
            </a:r>
            <a:r>
              <a:rPr lang="da-DK" dirty="0" err="1" smtClean="0"/>
              <a:t>exclude</a:t>
            </a:r>
            <a:r>
              <a:rPr lang="da-DK" dirty="0" smtClean="0"/>
              <a:t>, but </a:t>
            </a:r>
            <a:r>
              <a:rPr lang="da-DK" dirty="0" err="1" smtClean="0"/>
              <a:t>rather</a:t>
            </a:r>
            <a:r>
              <a:rPr lang="da-DK" dirty="0" smtClean="0"/>
              <a:t> </a:t>
            </a:r>
            <a:r>
              <a:rPr lang="da-DK" dirty="0" err="1" smtClean="0">
                <a:solidFill>
                  <a:srgbClr val="FF0000"/>
                </a:solidFill>
              </a:rPr>
              <a:t>facilitate</a:t>
            </a:r>
            <a:r>
              <a:rPr lang="da-DK" dirty="0" smtClean="0">
                <a:solidFill>
                  <a:srgbClr val="FF0000"/>
                </a:solidFill>
              </a:rPr>
              <a:t> and </a:t>
            </a:r>
            <a:r>
              <a:rPr lang="da-DK" dirty="0" err="1" smtClean="0">
                <a:solidFill>
                  <a:srgbClr val="FF0000"/>
                </a:solidFill>
              </a:rPr>
              <a:t>assist</a:t>
            </a:r>
            <a:r>
              <a:rPr lang="da-DK" dirty="0" smtClean="0"/>
              <a:t> the journals to </a:t>
            </a:r>
            <a:r>
              <a:rPr lang="da-DK" dirty="0" err="1" smtClean="0"/>
              <a:t>come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the flow</a:t>
            </a:r>
          </a:p>
          <a:p>
            <a:r>
              <a:rPr lang="da-DK" dirty="0" err="1" smtClean="0">
                <a:solidFill>
                  <a:srgbClr val="FF0000"/>
                </a:solidFill>
              </a:rPr>
              <a:t>While</a:t>
            </a:r>
            <a:r>
              <a:rPr lang="da-DK" dirty="0" smtClean="0">
                <a:solidFill>
                  <a:srgbClr val="FF0000"/>
                </a:solidFill>
              </a:rPr>
              <a:t> at the same time</a:t>
            </a:r>
            <a:r>
              <a:rPr lang="da-DK" dirty="0" smtClean="0"/>
              <a:t> </a:t>
            </a:r>
            <a:r>
              <a:rPr lang="da-DK" dirty="0" err="1" smtClean="0"/>
              <a:t>promoting</a:t>
            </a:r>
            <a:r>
              <a:rPr lang="da-DK" dirty="0" smtClean="0"/>
              <a:t> standards, </a:t>
            </a:r>
            <a:r>
              <a:rPr lang="da-DK" dirty="0" err="1" smtClean="0"/>
              <a:t>transparency</a:t>
            </a:r>
            <a:r>
              <a:rPr lang="da-DK" dirty="0" smtClean="0"/>
              <a:t> and </a:t>
            </a:r>
            <a:r>
              <a:rPr lang="da-DK" dirty="0" err="1" smtClean="0"/>
              <a:t>best</a:t>
            </a:r>
            <a:r>
              <a:rPr lang="da-DK" dirty="0" smtClean="0"/>
              <a:t> </a:t>
            </a:r>
            <a:r>
              <a:rPr lang="da-DK" dirty="0" err="1" smtClean="0"/>
              <a:t>practice</a:t>
            </a:r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54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6"/>
          <p:cNvSpPr>
            <a:spLocks noGrp="1"/>
          </p:cNvSpPr>
          <p:nvPr>
            <p:ph type="title"/>
          </p:nvPr>
        </p:nvSpPr>
        <p:spPr>
          <a:xfrm>
            <a:off x="323528" y="609600"/>
            <a:ext cx="8134672" cy="1143000"/>
          </a:xfrm>
        </p:spPr>
        <p:txBody>
          <a:bodyPr>
            <a:noAutofit/>
          </a:bodyPr>
          <a:lstStyle/>
          <a:p>
            <a:r>
              <a:rPr lang="da-DK" altLang="da-DK" sz="3600" dirty="0" smtClean="0"/>
              <a:t>OA and the </a:t>
            </a:r>
            <a:r>
              <a:rPr lang="da-DK" altLang="da-DK" sz="3600" dirty="0" err="1" smtClean="0"/>
              <a:t>Ethos</a:t>
            </a:r>
            <a:r>
              <a:rPr lang="da-DK" altLang="da-DK" sz="3600" dirty="0" smtClean="0"/>
              <a:t> of the </a:t>
            </a:r>
            <a:r>
              <a:rPr lang="da-DK" altLang="da-DK" sz="3600" dirty="0" smtClean="0"/>
              <a:t>Library Profession</a:t>
            </a:r>
            <a:endParaRPr lang="da-DK" altLang="da-DK" sz="3600" dirty="0" smtClean="0"/>
          </a:p>
        </p:txBody>
      </p:sp>
      <p:sp>
        <p:nvSpPr>
          <p:cNvPr id="8" name="Pladsholder til tekst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en-US" dirty="0" smtClean="0"/>
              <a:t>Open Access can finally make core elements of the ethos of the library profession come true:</a:t>
            </a:r>
          </a:p>
          <a:p>
            <a:pPr marL="0" indent="0" algn="ctr">
              <a:buNone/>
              <a:defRPr/>
            </a:pPr>
            <a:endParaRPr lang="en-US" dirty="0" smtClean="0"/>
          </a:p>
          <a:p>
            <a:pPr marL="0" indent="0" algn="ctr">
              <a:buNone/>
              <a:defRPr/>
            </a:pPr>
            <a:r>
              <a:rPr lang="en-US" altLang="da-DK" dirty="0">
                <a:solidFill>
                  <a:srgbClr val="FF0000"/>
                </a:solidFill>
              </a:rPr>
              <a:t>Instead of being </a:t>
            </a:r>
            <a:r>
              <a:rPr lang="en-US" altLang="da-DK" dirty="0" smtClean="0">
                <a:solidFill>
                  <a:srgbClr val="FF0000"/>
                </a:solidFill>
              </a:rPr>
              <a:t>gate-keepers, </a:t>
            </a:r>
            <a:r>
              <a:rPr lang="en-US" altLang="da-DK" dirty="0">
                <a:solidFill>
                  <a:srgbClr val="FF0000"/>
                </a:solidFill>
              </a:rPr>
              <a:t>prohibiting “unauthorized users” accessing publicly funded </a:t>
            </a:r>
            <a:r>
              <a:rPr lang="en-US" altLang="da-DK" dirty="0" smtClean="0">
                <a:solidFill>
                  <a:srgbClr val="FF0000"/>
                </a:solidFill>
              </a:rPr>
              <a:t>research,</a:t>
            </a:r>
            <a:endParaRPr lang="en-US" altLang="da-DK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endParaRPr lang="en-US" altLang="da-DK" dirty="0" smtClean="0"/>
          </a:p>
          <a:p>
            <a:pPr marL="0" indent="0" algn="ctr">
              <a:buNone/>
              <a:defRPr/>
            </a:pPr>
            <a:r>
              <a:rPr lang="en-US" altLang="da-DK" dirty="0" smtClean="0"/>
              <a:t>libraries can provide information free to all for reading, re-use and re-mix.</a:t>
            </a:r>
          </a:p>
          <a:p>
            <a:pPr>
              <a:defRPr/>
            </a:pPr>
            <a:endParaRPr lang="en-US" dirty="0" smtClean="0"/>
          </a:p>
          <a:p>
            <a:pPr marL="214313" indent="-214313"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 marL="214313" indent="-214313"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 marL="214313" indent="-214313">
              <a:buFont typeface="Wingdings" panose="05000000000000000000" pitchFamily="2" charset="2"/>
              <a:buChar char="Ø"/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080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92696"/>
            <a:ext cx="7706801" cy="165758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36" y="2780928"/>
            <a:ext cx="8206058" cy="139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48680"/>
            <a:ext cx="4848902" cy="1200318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1988840"/>
            <a:ext cx="4610743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/>
          <a:lstStyle/>
          <a:p>
            <a:r>
              <a:rPr lang="da-DK" dirty="0" err="1" smtClean="0"/>
              <a:t>Our</a:t>
            </a:r>
            <a:r>
              <a:rPr lang="da-DK" dirty="0" smtClean="0"/>
              <a:t> ambition: DOAJ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b="1" dirty="0" smtClean="0"/>
              <a:t>the</a:t>
            </a:r>
            <a:r>
              <a:rPr lang="da-DK" dirty="0" smtClean="0"/>
              <a:t> list of </a:t>
            </a:r>
            <a:r>
              <a:rPr lang="da-DK" dirty="0" err="1" smtClean="0"/>
              <a:t>good</a:t>
            </a:r>
            <a:r>
              <a:rPr lang="da-DK" dirty="0" smtClean="0"/>
              <a:t> Open Access journals!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fontScale="85000" lnSpcReduction="10000"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and </a:t>
            </a:r>
            <a:r>
              <a:rPr lang="da-DK" dirty="0" err="1" smtClean="0">
                <a:solidFill>
                  <a:schemeClr val="tx1"/>
                </a:solidFill>
              </a:rPr>
              <a:t>make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other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>
                <a:solidFill>
                  <a:schemeClr val="tx1"/>
                </a:solidFill>
              </a:rPr>
              <a:t>lists </a:t>
            </a:r>
            <a:r>
              <a:rPr lang="da-DK" dirty="0" err="1" smtClean="0">
                <a:solidFill>
                  <a:schemeClr val="tx1"/>
                </a:solidFill>
              </a:rPr>
              <a:t>superfluous</a:t>
            </a:r>
            <a:r>
              <a:rPr lang="da-DK" dirty="0" smtClean="0">
                <a:solidFill>
                  <a:schemeClr val="tx1"/>
                </a:solidFill>
              </a:rPr>
              <a:t> – </a:t>
            </a:r>
            <a:r>
              <a:rPr lang="da-DK" dirty="0" err="1" smtClean="0">
                <a:solidFill>
                  <a:schemeClr val="tx1"/>
                </a:solidFill>
              </a:rPr>
              <a:t>that</a:t>
            </a:r>
            <a:r>
              <a:rPr lang="da-DK" dirty="0" smtClean="0">
                <a:solidFill>
                  <a:schemeClr val="tx1"/>
                </a:solidFill>
              </a:rPr>
              <a:t> is: </a:t>
            </a:r>
          </a:p>
          <a:p>
            <a:r>
              <a:rPr lang="da-DK" dirty="0" err="1" smtClean="0">
                <a:solidFill>
                  <a:schemeClr val="tx1"/>
                </a:solidFill>
              </a:rPr>
              <a:t>if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an OA </a:t>
            </a:r>
            <a:r>
              <a:rPr lang="da-DK" dirty="0" smtClean="0">
                <a:solidFill>
                  <a:schemeClr val="tx1"/>
                </a:solidFill>
              </a:rPr>
              <a:t>journal is in the DOAJ it </a:t>
            </a:r>
            <a:r>
              <a:rPr lang="da-DK" dirty="0" err="1" smtClean="0">
                <a:solidFill>
                  <a:schemeClr val="tx1"/>
                </a:solidFill>
              </a:rPr>
              <a:t>complies</a:t>
            </a:r>
            <a:r>
              <a:rPr lang="da-DK" dirty="0" smtClean="0">
                <a:solidFill>
                  <a:schemeClr val="tx1"/>
                </a:solidFill>
              </a:rPr>
              <a:t> with </a:t>
            </a:r>
            <a:r>
              <a:rPr lang="da-DK" dirty="0" err="1" smtClean="0">
                <a:solidFill>
                  <a:schemeClr val="tx1"/>
                </a:solidFill>
              </a:rPr>
              <a:t>accepted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standards –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r>
              <a:rPr lang="da-DK" dirty="0" err="1" smtClean="0">
                <a:solidFill>
                  <a:schemeClr val="tx1"/>
                </a:solidFill>
              </a:rPr>
              <a:t>if</a:t>
            </a:r>
            <a:r>
              <a:rPr lang="da-DK" dirty="0" smtClean="0">
                <a:solidFill>
                  <a:schemeClr val="tx1"/>
                </a:solidFill>
              </a:rPr>
              <a:t> not: </a:t>
            </a:r>
            <a:r>
              <a:rPr lang="da-DK" dirty="0" err="1" smtClean="0">
                <a:solidFill>
                  <a:schemeClr val="tx1"/>
                </a:solidFill>
              </a:rPr>
              <a:t>take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care</a:t>
            </a:r>
            <a:r>
              <a:rPr lang="da-DK" dirty="0" smtClean="0">
                <a:solidFill>
                  <a:schemeClr val="tx1"/>
                </a:solidFill>
              </a:rPr>
              <a:t>!!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669" y="1556792"/>
            <a:ext cx="8229600" cy="2304256"/>
          </a:xfrm>
        </p:spPr>
        <p:txBody>
          <a:bodyPr>
            <a:normAutofit/>
          </a:bodyPr>
          <a:lstStyle/>
          <a:p>
            <a:r>
              <a:rPr lang="da-DK" sz="3100" dirty="0" err="1" smtClean="0"/>
              <a:t>Thank</a:t>
            </a:r>
            <a:r>
              <a:rPr lang="da-DK" sz="3100" dirty="0" smtClean="0"/>
              <a:t> </a:t>
            </a:r>
            <a:r>
              <a:rPr lang="da-DK" sz="3100" dirty="0" err="1" smtClean="0"/>
              <a:t>you</a:t>
            </a:r>
            <a:r>
              <a:rPr lang="da-DK" sz="3100" dirty="0" smtClean="0"/>
              <a:t> for </a:t>
            </a:r>
            <a:r>
              <a:rPr lang="da-DK" sz="3100" dirty="0" err="1" smtClean="0"/>
              <a:t>your</a:t>
            </a:r>
            <a:r>
              <a:rPr lang="da-DK" sz="3100" dirty="0" smtClean="0"/>
              <a:t> attention!</a:t>
            </a:r>
            <a:br>
              <a:rPr lang="da-DK" sz="3100" dirty="0" smtClean="0"/>
            </a:br>
            <a:r>
              <a:rPr lang="da-DK" sz="3100" dirty="0" smtClean="0"/>
              <a:t>lars@doaj.org</a:t>
            </a:r>
            <a:br>
              <a:rPr lang="da-DK" sz="3100" dirty="0" smtClean="0"/>
            </a:br>
            <a:r>
              <a:rPr lang="da-DK" sz="3100" dirty="0"/>
              <a:t/>
            </a:r>
            <a:br>
              <a:rPr lang="da-DK" sz="3100" dirty="0"/>
            </a:br>
            <a:r>
              <a:rPr lang="da-DK" sz="3100" dirty="0" err="1" smtClean="0"/>
              <a:t>lars</a:t>
            </a:r>
            <a:endParaRPr lang="da-DK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31" y="3126835"/>
            <a:ext cx="8964488" cy="37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7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1862"/>
            <a:ext cx="8229600" cy="1728192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Thanks</a:t>
            </a:r>
            <a:r>
              <a:rPr lang="da-DK" sz="2800" dirty="0" smtClean="0"/>
              <a:t> to </a:t>
            </a:r>
            <a:br>
              <a:rPr lang="da-DK" sz="2800" dirty="0" smtClean="0"/>
            </a:br>
            <a:r>
              <a:rPr lang="da-DK" sz="2800" dirty="0" smtClean="0"/>
              <a:t>all the Library </a:t>
            </a:r>
            <a:r>
              <a:rPr lang="da-DK" sz="2800" dirty="0" err="1" smtClean="0"/>
              <a:t>Consortia</a:t>
            </a:r>
            <a:r>
              <a:rPr lang="da-DK" sz="2800" dirty="0" smtClean="0"/>
              <a:t>, </a:t>
            </a:r>
            <a:r>
              <a:rPr lang="da-DK" sz="2800" dirty="0" err="1" smtClean="0"/>
              <a:t>Universities</a:t>
            </a:r>
            <a:r>
              <a:rPr lang="da-DK" sz="2800" dirty="0" smtClean="0"/>
              <a:t> and Publishers  and </a:t>
            </a:r>
            <a:r>
              <a:rPr lang="da-DK" sz="2800" dirty="0" err="1" smtClean="0"/>
              <a:t>our</a:t>
            </a:r>
            <a:r>
              <a:rPr lang="da-DK" sz="2800" dirty="0" smtClean="0"/>
              <a:t> Sponsors for the </a:t>
            </a:r>
            <a:r>
              <a:rPr lang="da-DK" sz="2800" dirty="0" err="1" smtClean="0"/>
              <a:t>financial</a:t>
            </a:r>
            <a:r>
              <a:rPr lang="da-DK" sz="2800" dirty="0" smtClean="0"/>
              <a:t> support to DOAJ!</a:t>
            </a:r>
            <a:endParaRPr lang="da-DK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boks 2"/>
          <p:cNvSpPr txBox="1"/>
          <p:nvPr/>
        </p:nvSpPr>
        <p:spPr>
          <a:xfrm>
            <a:off x="971600" y="3068960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DOAJ is </a:t>
            </a:r>
            <a:r>
              <a:rPr lang="da-DK" sz="2800" dirty="0" err="1" smtClean="0"/>
              <a:t>entirely</a:t>
            </a:r>
            <a:r>
              <a:rPr lang="da-DK" sz="2800" dirty="0" smtClean="0"/>
              <a:t> dependent on support from the </a:t>
            </a:r>
            <a:r>
              <a:rPr lang="da-DK" sz="2800" dirty="0" err="1" smtClean="0"/>
              <a:t>community</a:t>
            </a:r>
            <a:endParaRPr lang="da-DK" sz="2800" dirty="0" smtClean="0"/>
          </a:p>
          <a:p>
            <a:pPr algn="ctr"/>
            <a:r>
              <a:rPr lang="da-DK" sz="2800" dirty="0" smtClean="0"/>
              <a:t>Support the </a:t>
            </a:r>
            <a:r>
              <a:rPr lang="da-DK" sz="2800" dirty="0" err="1" smtClean="0"/>
              <a:t>work</a:t>
            </a:r>
            <a:r>
              <a:rPr lang="da-DK" sz="2800" dirty="0" smtClean="0"/>
              <a:t> </a:t>
            </a:r>
            <a:r>
              <a:rPr lang="da-DK" sz="2800" dirty="0" err="1" smtClean="0"/>
              <a:t>we</a:t>
            </a:r>
            <a:r>
              <a:rPr lang="da-DK" sz="2800" dirty="0" smtClean="0"/>
              <a:t> do for </a:t>
            </a:r>
            <a:r>
              <a:rPr lang="da-DK" sz="2800" dirty="0" err="1" smtClean="0"/>
              <a:t>publishers</a:t>
            </a:r>
            <a:r>
              <a:rPr lang="da-DK" sz="2800" dirty="0" smtClean="0"/>
              <a:t> and for Open Access!</a:t>
            </a:r>
          </a:p>
          <a:p>
            <a:pPr algn="ctr"/>
            <a:r>
              <a:rPr lang="da-DK" sz="2800" dirty="0">
                <a:hlinkClick r:id="rId3"/>
              </a:rPr>
              <a:t>https://</a:t>
            </a:r>
            <a:r>
              <a:rPr lang="da-DK" sz="2800" dirty="0" smtClean="0">
                <a:hlinkClick r:id="rId3"/>
              </a:rPr>
              <a:t>doaj.org/support</a:t>
            </a:r>
            <a:endParaRPr lang="da-DK" sz="2800" dirty="0" smtClean="0"/>
          </a:p>
          <a:p>
            <a:pPr algn="ctr"/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611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/>
              <a:t>Basic </a:t>
            </a:r>
            <a:r>
              <a:rPr lang="da-DK" dirty="0" err="1"/>
              <a:t>messages</a:t>
            </a:r>
            <a:r>
              <a:rPr lang="da-DK" dirty="0" smtClean="0"/>
              <a:t>: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traditional</a:t>
            </a:r>
            <a:r>
              <a:rPr lang="da-DK" dirty="0" smtClean="0"/>
              <a:t> model </a:t>
            </a:r>
            <a:r>
              <a:rPr lang="da-DK" dirty="0" smtClean="0"/>
              <a:t>of </a:t>
            </a:r>
            <a:r>
              <a:rPr lang="da-DK" dirty="0" err="1" smtClean="0"/>
              <a:t>scholarly</a:t>
            </a:r>
            <a:r>
              <a:rPr lang="da-DK" dirty="0" smtClean="0"/>
              <a:t> </a:t>
            </a:r>
            <a:r>
              <a:rPr lang="da-DK" dirty="0" err="1" smtClean="0"/>
              <a:t>communication</a:t>
            </a:r>
            <a:r>
              <a:rPr lang="da-DK" dirty="0" smtClean="0"/>
              <a:t> is not </a:t>
            </a:r>
            <a:r>
              <a:rPr lang="da-DK" dirty="0" err="1" smtClean="0"/>
              <a:t>sustainable</a:t>
            </a:r>
            <a:r>
              <a:rPr lang="da-DK" dirty="0" smtClean="0"/>
              <a:t> and </a:t>
            </a:r>
            <a:r>
              <a:rPr lang="da-DK" dirty="0" err="1" smtClean="0"/>
              <a:t>does</a:t>
            </a:r>
            <a:r>
              <a:rPr lang="da-DK" dirty="0" smtClean="0"/>
              <a:t> </a:t>
            </a:r>
            <a:r>
              <a:rPr lang="da-DK" dirty="0" smtClean="0"/>
              <a:t>not </a:t>
            </a:r>
            <a:r>
              <a:rPr lang="da-DK" dirty="0" err="1" smtClean="0"/>
              <a:t>serve</a:t>
            </a:r>
            <a:r>
              <a:rPr lang="da-DK" dirty="0" smtClean="0"/>
              <a:t> research and society</a:t>
            </a:r>
            <a:endParaRPr lang="da-DK" dirty="0" smtClean="0"/>
          </a:p>
          <a:p>
            <a:r>
              <a:rPr lang="da-DK" dirty="0" smtClean="0"/>
              <a:t>Open </a:t>
            </a:r>
            <a:r>
              <a:rPr lang="da-DK" dirty="0" err="1" smtClean="0"/>
              <a:t>access</a:t>
            </a:r>
            <a:r>
              <a:rPr lang="da-DK" dirty="0" smtClean="0"/>
              <a:t> is </a:t>
            </a:r>
            <a:r>
              <a:rPr lang="da-DK" dirty="0" err="1" smtClean="0">
                <a:solidFill>
                  <a:srgbClr val="FF0000"/>
                </a:solidFill>
              </a:rPr>
              <a:t>inevitable</a:t>
            </a:r>
            <a:r>
              <a:rPr lang="da-DK" dirty="0" smtClean="0"/>
              <a:t> – not a </a:t>
            </a:r>
            <a:r>
              <a:rPr lang="da-DK" dirty="0" err="1" smtClean="0"/>
              <a:t>question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if</a:t>
            </a:r>
            <a:r>
              <a:rPr lang="da-DK" dirty="0" smtClean="0"/>
              <a:t>, more </a:t>
            </a:r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>
                <a:solidFill>
                  <a:srgbClr val="FF0000"/>
                </a:solidFill>
              </a:rPr>
              <a:t>when</a:t>
            </a:r>
            <a:r>
              <a:rPr lang="da-DK" dirty="0" smtClean="0">
                <a:solidFill>
                  <a:srgbClr val="FF0000"/>
                </a:solidFill>
              </a:rPr>
              <a:t> and </a:t>
            </a:r>
            <a:r>
              <a:rPr lang="da-DK" dirty="0" err="1" smtClean="0">
                <a:solidFill>
                  <a:srgbClr val="FF0000"/>
                </a:solidFill>
              </a:rPr>
              <a:t>how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smtClean="0"/>
              <a:t>(the </a:t>
            </a:r>
            <a:r>
              <a:rPr lang="da-DK" dirty="0" err="1" smtClean="0"/>
              <a:t>implementation</a:t>
            </a:r>
            <a:r>
              <a:rPr lang="da-DK" dirty="0" smtClean="0"/>
              <a:t>).</a:t>
            </a:r>
            <a:endParaRPr lang="da-DK" dirty="0" smtClean="0"/>
          </a:p>
          <a:p>
            <a:r>
              <a:rPr lang="da-DK" dirty="0" smtClean="0"/>
              <a:t>Publishers </a:t>
            </a:r>
            <a:r>
              <a:rPr lang="da-DK" dirty="0" err="1" smtClean="0"/>
              <a:t>need</a:t>
            </a:r>
            <a:r>
              <a:rPr lang="da-DK" dirty="0" smtClean="0"/>
              <a:t> to </a:t>
            </a:r>
            <a:r>
              <a:rPr lang="da-DK" dirty="0" err="1" smtClean="0">
                <a:solidFill>
                  <a:srgbClr val="FF0000"/>
                </a:solidFill>
              </a:rPr>
              <a:t>adapt</a:t>
            </a:r>
            <a:r>
              <a:rPr lang="da-DK" dirty="0" smtClean="0"/>
              <a:t>.</a:t>
            </a:r>
          </a:p>
          <a:p>
            <a:r>
              <a:rPr lang="da-DK" dirty="0" smtClean="0"/>
              <a:t>The mission of DOAJ is to </a:t>
            </a:r>
            <a:r>
              <a:rPr lang="da-DK" dirty="0" err="1" smtClean="0"/>
              <a:t>help</a:t>
            </a:r>
            <a:r>
              <a:rPr lang="da-DK" dirty="0" smtClean="0"/>
              <a:t> </a:t>
            </a:r>
            <a:r>
              <a:rPr lang="da-DK" dirty="0" err="1" smtClean="0"/>
              <a:t>publishers</a:t>
            </a:r>
            <a:r>
              <a:rPr lang="da-DK" dirty="0" smtClean="0"/>
              <a:t> do a </a:t>
            </a:r>
            <a:r>
              <a:rPr lang="da-DK" dirty="0" err="1" smtClean="0"/>
              <a:t>better</a:t>
            </a:r>
            <a:r>
              <a:rPr lang="da-DK" dirty="0" smtClean="0"/>
              <a:t> job in </a:t>
            </a:r>
            <a:r>
              <a:rPr lang="da-DK" dirty="0" err="1" smtClean="0"/>
              <a:t>making</a:t>
            </a:r>
            <a:r>
              <a:rPr lang="da-DK" dirty="0" smtClean="0"/>
              <a:t> </a:t>
            </a:r>
            <a:r>
              <a:rPr lang="da-DK" dirty="0" err="1" smtClean="0"/>
              <a:t>their</a:t>
            </a:r>
            <a:r>
              <a:rPr lang="da-DK" dirty="0" smtClean="0"/>
              <a:t> journals </a:t>
            </a:r>
            <a:r>
              <a:rPr lang="da-DK" dirty="0" err="1" smtClean="0">
                <a:solidFill>
                  <a:srgbClr val="FF0000"/>
                </a:solidFill>
              </a:rPr>
              <a:t>attractive</a:t>
            </a:r>
            <a:r>
              <a:rPr lang="da-DK" dirty="0" smtClean="0">
                <a:solidFill>
                  <a:srgbClr val="FF0000"/>
                </a:solidFill>
              </a:rPr>
              <a:t>, transparent </a:t>
            </a:r>
            <a:r>
              <a:rPr lang="da-DK" dirty="0" err="1" smtClean="0">
                <a:solidFill>
                  <a:srgbClr val="FF0000"/>
                </a:solidFill>
              </a:rPr>
              <a:t>publishing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channels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smtClean="0"/>
              <a:t>on a global </a:t>
            </a:r>
            <a:r>
              <a:rPr lang="da-DK" dirty="0" err="1" smtClean="0"/>
              <a:t>scale</a:t>
            </a:r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9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 smtClean="0"/>
              <a:t>                                 Open Access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Not </a:t>
            </a:r>
            <a:r>
              <a:rPr lang="da-DK" dirty="0" err="1" smtClean="0"/>
              <a:t>invented</a:t>
            </a:r>
            <a:r>
              <a:rPr lang="da-DK" dirty="0" smtClean="0"/>
              <a:t> in </a:t>
            </a:r>
            <a:r>
              <a:rPr lang="da-DK" dirty="0" smtClean="0"/>
              <a:t>Europe or North America</a:t>
            </a:r>
            <a:endParaRPr lang="da-DK" dirty="0" smtClean="0"/>
          </a:p>
          <a:p>
            <a:r>
              <a:rPr lang="da-DK" dirty="0" err="1" smtClean="0"/>
              <a:t>Strongest</a:t>
            </a:r>
            <a:r>
              <a:rPr lang="da-DK" dirty="0" smtClean="0"/>
              <a:t> </a:t>
            </a:r>
            <a:r>
              <a:rPr lang="da-DK" dirty="0" err="1" smtClean="0"/>
              <a:t>developments</a:t>
            </a:r>
            <a:r>
              <a:rPr lang="da-DK" dirty="0" smtClean="0"/>
              <a:t> in Europe</a:t>
            </a:r>
          </a:p>
          <a:p>
            <a:r>
              <a:rPr lang="da-DK" dirty="0" smtClean="0"/>
              <a:t>In the </a:t>
            </a:r>
            <a:r>
              <a:rPr lang="da-DK" dirty="0" err="1" smtClean="0"/>
              <a:t>beginning</a:t>
            </a:r>
            <a:r>
              <a:rPr lang="da-DK" dirty="0" smtClean="0"/>
              <a:t> </a:t>
            </a:r>
            <a:r>
              <a:rPr lang="da-DK" dirty="0" err="1" smtClean="0"/>
              <a:t>soft</a:t>
            </a:r>
            <a:r>
              <a:rPr lang="da-DK" dirty="0" smtClean="0"/>
              <a:t> </a:t>
            </a:r>
            <a:r>
              <a:rPr lang="da-DK" dirty="0" err="1" smtClean="0"/>
              <a:t>policies</a:t>
            </a:r>
            <a:endParaRPr lang="da-DK" dirty="0"/>
          </a:p>
          <a:p>
            <a:r>
              <a:rPr lang="da-DK" dirty="0" smtClean="0"/>
              <a:t>Now </a:t>
            </a:r>
            <a:r>
              <a:rPr lang="da-DK" dirty="0" err="1" smtClean="0"/>
              <a:t>stronger</a:t>
            </a:r>
            <a:r>
              <a:rPr lang="da-DK" dirty="0" smtClean="0"/>
              <a:t> </a:t>
            </a:r>
            <a:r>
              <a:rPr lang="da-DK" dirty="0" err="1" smtClean="0"/>
              <a:t>mandates</a:t>
            </a:r>
            <a:endParaRPr lang="da-DK" dirty="0" smtClean="0"/>
          </a:p>
          <a:p>
            <a:pPr lvl="1"/>
            <a:r>
              <a:rPr lang="da-DK" dirty="0" smtClean="0"/>
              <a:t>EU research funds</a:t>
            </a:r>
          </a:p>
          <a:p>
            <a:pPr lvl="1"/>
            <a:r>
              <a:rPr lang="da-DK" dirty="0" smtClean="0"/>
              <a:t>EU </a:t>
            </a:r>
            <a:r>
              <a:rPr lang="da-DK" dirty="0" err="1" smtClean="0"/>
              <a:t>Commission</a:t>
            </a:r>
            <a:endParaRPr lang="da-DK" dirty="0" smtClean="0"/>
          </a:p>
          <a:p>
            <a:pPr lvl="1"/>
            <a:r>
              <a:rPr lang="da-DK" dirty="0" err="1" smtClean="0"/>
              <a:t>Several</a:t>
            </a:r>
            <a:r>
              <a:rPr lang="da-DK" dirty="0" smtClean="0"/>
              <a:t> European Research </a:t>
            </a:r>
            <a:r>
              <a:rPr lang="da-DK" dirty="0" err="1" smtClean="0"/>
              <a:t>funders</a:t>
            </a:r>
            <a:endParaRPr lang="da-DK" dirty="0" smtClean="0"/>
          </a:p>
          <a:p>
            <a:pPr lvl="1"/>
            <a:r>
              <a:rPr lang="da-DK" dirty="0" err="1" smtClean="0"/>
              <a:t>Some</a:t>
            </a:r>
            <a:r>
              <a:rPr lang="da-DK" dirty="0" smtClean="0"/>
              <a:t> from North America</a:t>
            </a:r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89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Universities</a:t>
            </a:r>
            <a:r>
              <a:rPr lang="da-DK" dirty="0" smtClean="0"/>
              <a:t>, Research Funders &amp; </a:t>
            </a:r>
            <a:r>
              <a:rPr lang="da-DK" dirty="0" err="1" smtClean="0"/>
              <a:t>Governments</a:t>
            </a:r>
            <a:r>
              <a:rPr lang="da-DK" dirty="0" smtClean="0"/>
              <a:t>:</a:t>
            </a:r>
          </a:p>
          <a:p>
            <a:pPr lvl="1"/>
            <a:r>
              <a:rPr lang="da-DK" dirty="0" err="1" smtClean="0"/>
              <a:t>increasingly</a:t>
            </a:r>
            <a:r>
              <a:rPr lang="da-DK" dirty="0" smtClean="0"/>
              <a:t> </a:t>
            </a:r>
            <a:r>
              <a:rPr lang="da-DK" dirty="0" err="1" smtClean="0"/>
              <a:t>pushing</a:t>
            </a:r>
            <a:r>
              <a:rPr lang="da-DK" dirty="0" smtClean="0"/>
              <a:t> for OA</a:t>
            </a:r>
          </a:p>
          <a:p>
            <a:pPr lvl="1"/>
            <a:r>
              <a:rPr lang="da-DK" dirty="0" smtClean="0"/>
              <a:t>Constant </a:t>
            </a:r>
            <a:r>
              <a:rPr lang="da-DK" dirty="0" err="1" smtClean="0"/>
              <a:t>growth</a:t>
            </a:r>
            <a:r>
              <a:rPr lang="da-DK" dirty="0" smtClean="0"/>
              <a:t> in the </a:t>
            </a:r>
            <a:r>
              <a:rPr lang="da-DK" dirty="0" err="1" smtClean="0"/>
              <a:t>number</a:t>
            </a:r>
            <a:r>
              <a:rPr lang="da-DK" dirty="0" smtClean="0"/>
              <a:t> of OA-</a:t>
            </a:r>
            <a:r>
              <a:rPr lang="da-DK" dirty="0" err="1" smtClean="0"/>
              <a:t>policies</a:t>
            </a:r>
            <a:r>
              <a:rPr lang="da-DK" dirty="0" smtClean="0"/>
              <a:t> and OA-</a:t>
            </a:r>
            <a:r>
              <a:rPr lang="da-DK" dirty="0" err="1" smtClean="0"/>
              <a:t>mandates</a:t>
            </a:r>
            <a:endParaRPr lang="da-D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052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8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ROARMAP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57050"/>
            <a:ext cx="8363272" cy="485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ROARMAP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147" y="1417638"/>
            <a:ext cx="6671651" cy="402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6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6174</TotalTime>
  <Words>1821</Words>
  <Application>Microsoft Office PowerPoint</Application>
  <PresentationFormat>Skærmshow (4:3)</PresentationFormat>
  <Paragraphs>284</Paragraphs>
  <Slides>44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44</vt:i4>
      </vt:variant>
    </vt:vector>
  </HeadingPairs>
  <TitlesOfParts>
    <vt:vector size="48" baseType="lpstr">
      <vt:lpstr>Arial</vt:lpstr>
      <vt:lpstr>Calibri</vt:lpstr>
      <vt:lpstr>Wingdings</vt:lpstr>
      <vt:lpstr>Kontortema</vt:lpstr>
      <vt:lpstr> </vt:lpstr>
      <vt:lpstr> </vt:lpstr>
      <vt:lpstr>Where I come from: </vt:lpstr>
      <vt:lpstr>OA and the Ethos of the Library Profession</vt:lpstr>
      <vt:lpstr>Basic messages: </vt:lpstr>
      <vt:lpstr>                                 Open Access </vt:lpstr>
      <vt:lpstr> </vt:lpstr>
      <vt:lpstr>ROARMAP</vt:lpstr>
      <vt:lpstr>ROARMAP</vt:lpstr>
      <vt:lpstr> </vt:lpstr>
      <vt:lpstr> </vt:lpstr>
      <vt:lpstr>EU – Amsterdam call for action</vt:lpstr>
      <vt:lpstr> </vt:lpstr>
      <vt:lpstr>Bill &amp; Melinda Gates Foundation Open Access Policy </vt:lpstr>
      <vt:lpstr> </vt:lpstr>
      <vt:lpstr>What pays off in the current system??</vt:lpstr>
      <vt:lpstr>Research Assessment</vt:lpstr>
      <vt:lpstr>The Culture of the Academy</vt:lpstr>
      <vt:lpstr>The Culture of the Academy</vt:lpstr>
      <vt:lpstr>Academic Responsibility</vt:lpstr>
      <vt:lpstr>It should have been open in the first place!</vt:lpstr>
      <vt:lpstr> </vt:lpstr>
      <vt:lpstr>”Quality”</vt:lpstr>
      <vt:lpstr>Issues…</vt:lpstr>
      <vt:lpstr>(OA)-journals</vt:lpstr>
      <vt:lpstr>We will help out! </vt:lpstr>
      <vt:lpstr>The Principles</vt:lpstr>
      <vt:lpstr>Trusted OA-journals! </vt:lpstr>
      <vt:lpstr>Why stronger criteria? </vt:lpstr>
      <vt:lpstr>New criteria</vt:lpstr>
      <vt:lpstr>We are asking about…</vt:lpstr>
      <vt:lpstr> </vt:lpstr>
      <vt:lpstr> </vt:lpstr>
      <vt:lpstr>                             Current staff     </vt:lpstr>
      <vt:lpstr>                                         The DOAJ Ambassadors!                      </vt:lpstr>
      <vt:lpstr>                                         The DOAJ Ambassadors!                      </vt:lpstr>
      <vt:lpstr>PowerPoint-præsentation</vt:lpstr>
      <vt:lpstr>Benefits of being listed!</vt:lpstr>
      <vt:lpstr> </vt:lpstr>
      <vt:lpstr>PowerPoint-præsentation</vt:lpstr>
      <vt:lpstr>PowerPoint-præsentation</vt:lpstr>
      <vt:lpstr>Our ambition: DOAJ to be the list of good Open Access journals!</vt:lpstr>
      <vt:lpstr>Thank you for your attention! lars@doaj.org  lars</vt:lpstr>
      <vt:lpstr>Thanks to  all the Library Consortia, Universities and Publishers  and our Sponsors for the financial support to DOAJ!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Lars</dc:creator>
  <cp:lastModifiedBy>Lars Bjørnshauge</cp:lastModifiedBy>
  <cp:revision>223</cp:revision>
  <cp:lastPrinted>2014-05-03T08:14:52Z</cp:lastPrinted>
  <dcterms:created xsi:type="dcterms:W3CDTF">2013-04-17T07:07:12Z</dcterms:created>
  <dcterms:modified xsi:type="dcterms:W3CDTF">2016-08-11T00:40:58Z</dcterms:modified>
</cp:coreProperties>
</file>