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79" r:id="rId2"/>
    <p:sldId id="281" r:id="rId3"/>
    <p:sldId id="280" r:id="rId4"/>
    <p:sldId id="293" r:id="rId5"/>
    <p:sldId id="329" r:id="rId6"/>
    <p:sldId id="330" r:id="rId7"/>
    <p:sldId id="291" r:id="rId8"/>
    <p:sldId id="294" r:id="rId9"/>
    <p:sldId id="298" r:id="rId10"/>
    <p:sldId id="299" r:id="rId11"/>
    <p:sldId id="331" r:id="rId12"/>
    <p:sldId id="306" r:id="rId13"/>
    <p:sldId id="307" r:id="rId14"/>
    <p:sldId id="325" r:id="rId15"/>
    <p:sldId id="328" r:id="rId16"/>
    <p:sldId id="310" r:id="rId17"/>
    <p:sldId id="311" r:id="rId18"/>
    <p:sldId id="320" r:id="rId19"/>
    <p:sldId id="313" r:id="rId20"/>
    <p:sldId id="314" r:id="rId21"/>
    <p:sldId id="315" r:id="rId22"/>
    <p:sldId id="318" r:id="rId23"/>
    <p:sldId id="321" r:id="rId24"/>
    <p:sldId id="327" r:id="rId25"/>
    <p:sldId id="322" r:id="rId26"/>
    <p:sldId id="316" r:id="rId27"/>
    <p:sldId id="32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1226" autoAdjust="0"/>
  </p:normalViewPr>
  <p:slideViewPr>
    <p:cSldViewPr>
      <p:cViewPr>
        <p:scale>
          <a:sx n="70" d="100"/>
          <a:sy n="70" d="100"/>
        </p:scale>
        <p:origin x="-130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84145495963948"/>
          <c:y val="4.4975480736413609E-2"/>
          <c:w val="0.82013890952310209"/>
          <c:h val="0.85354213568622994"/>
        </c:manualLayout>
      </c:layout>
      <c:lineChart>
        <c:grouping val="standard"/>
        <c:varyColors val="0"/>
        <c:ser>
          <c:idx val="0"/>
          <c:order val="0"/>
          <c:spPr>
            <a:ln w="38100"/>
          </c:spPr>
          <c:marker>
            <c:symbol val="none"/>
          </c:marker>
          <c:dLbls>
            <c:showLegendKey val="0"/>
            <c:showVal val="1"/>
            <c:showCatName val="0"/>
            <c:showSerName val="0"/>
            <c:showPercent val="0"/>
            <c:showBubbleSize val="0"/>
            <c:showLeaderLines val="0"/>
          </c:dLbls>
          <c:cat>
            <c:strRef>
              <c:f>Sheet1!$B$1:$E$1</c:f>
              <c:strCache>
                <c:ptCount val="4"/>
                <c:pt idx="0">
                  <c:v>Jan 2014</c:v>
                </c:pt>
                <c:pt idx="1">
                  <c:v>Jan 2015</c:v>
                </c:pt>
                <c:pt idx="2">
                  <c:v>Jan 2016</c:v>
                </c:pt>
                <c:pt idx="3">
                  <c:v>June 2016</c:v>
                </c:pt>
              </c:strCache>
            </c:strRef>
          </c:cat>
          <c:val>
            <c:numRef>
              <c:f>Sheet1!$B$6:$E$6</c:f>
              <c:numCache>
                <c:formatCode>#,##0</c:formatCode>
                <c:ptCount val="4"/>
                <c:pt idx="0" formatCode="General">
                  <c:v>4796</c:v>
                </c:pt>
                <c:pt idx="1">
                  <c:v>42762</c:v>
                </c:pt>
                <c:pt idx="2">
                  <c:v>91308</c:v>
                </c:pt>
                <c:pt idx="3">
                  <c:v>126939</c:v>
                </c:pt>
              </c:numCache>
            </c:numRef>
          </c:val>
          <c:smooth val="0"/>
        </c:ser>
        <c:dLbls>
          <c:showLegendKey val="0"/>
          <c:showVal val="0"/>
          <c:showCatName val="0"/>
          <c:showSerName val="0"/>
          <c:showPercent val="0"/>
          <c:showBubbleSize val="0"/>
        </c:dLbls>
        <c:marker val="1"/>
        <c:smooth val="0"/>
        <c:axId val="51785216"/>
        <c:axId val="81879040"/>
      </c:lineChart>
      <c:catAx>
        <c:axId val="51785216"/>
        <c:scaling>
          <c:orientation val="minMax"/>
        </c:scaling>
        <c:delete val="0"/>
        <c:axPos val="b"/>
        <c:majorTickMark val="out"/>
        <c:minorTickMark val="none"/>
        <c:tickLblPos val="nextTo"/>
        <c:crossAx val="81879040"/>
        <c:crosses val="autoZero"/>
        <c:auto val="1"/>
        <c:lblAlgn val="ctr"/>
        <c:lblOffset val="100"/>
        <c:noMultiLvlLbl val="0"/>
      </c:catAx>
      <c:valAx>
        <c:axId val="81879040"/>
        <c:scaling>
          <c:orientation val="minMax"/>
        </c:scaling>
        <c:delete val="0"/>
        <c:axPos val="l"/>
        <c:numFmt formatCode="General" sourceLinked="1"/>
        <c:majorTickMark val="out"/>
        <c:minorTickMark val="none"/>
        <c:tickLblPos val="nextTo"/>
        <c:crossAx val="51785216"/>
        <c:crosses val="autoZero"/>
        <c:crossBetween val="between"/>
      </c:valAx>
    </c:plotArea>
    <c:plotVisOnly val="1"/>
    <c:dispBlanksAs val="gap"/>
    <c:showDLblsOverMax val="0"/>
  </c:chart>
  <c:spPr>
    <a:solidFill>
      <a:schemeClr val="bg1"/>
    </a:solidFill>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03C856-93F4-4A1D-8FC9-7CC5E3E6D38D}" type="datetimeFigureOut">
              <a:rPr lang="en-US" smtClean="0"/>
              <a:t>8/11/2016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EA4D66-9F41-4581-ACBD-CDFA77DADC72}" type="slidenum">
              <a:rPr lang="en-US" smtClean="0"/>
              <a:t>‹#›</a:t>
            </a:fld>
            <a:endParaRPr lang="en-US"/>
          </a:p>
        </p:txBody>
      </p:sp>
    </p:spTree>
    <p:extLst>
      <p:ext uri="{BB962C8B-B14F-4D97-AF65-F5344CB8AC3E}">
        <p14:creationId xmlns:p14="http://schemas.microsoft.com/office/powerpoint/2010/main" val="420250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Hi everyone,</a:t>
            </a:r>
          </a:p>
          <a:p>
            <a:r>
              <a:rPr lang="en-US" sz="1200" kern="1200" dirty="0" smtClean="0">
                <a:solidFill>
                  <a:schemeClr val="tx1"/>
                </a:solidFill>
                <a:effectLst/>
                <a:latin typeface="+mn-lt"/>
                <a:ea typeface="+mn-ea"/>
                <a:cs typeface="+mn-cs"/>
              </a:rPr>
              <a:t>I’m Clarinda Cerejo, Editor-in-Chief of Editage Insights, a learning resource platform for authors and journals. Today, I’m going to talk about how journal editors, publishers, and academic societies can get closer to your authors. I hope to make this an interesting session and give you with lots of new insights and key takeaways. But I feel quite lonely up here, so it’d be great if you could help me out and respond when I throw questions at you or ask for a show of hands.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We’ll take a break at about 10:15.  We’ll have an activity in between, so I hope you all have pencils or pens? And we’ll end with a Q&amp;A session, so make a note of all your questions and ask me then.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To start with, let me get to know you a little bit. Show of hands: How many of you are journal editors - Editors in Chief, Managing Editors? How many publisher representatives? Publishing Directors? Publishing </a:t>
            </a:r>
            <a:r>
              <a:rPr lang="en-US" sz="1200" kern="1200" dirty="0" err="1" smtClean="0">
                <a:solidFill>
                  <a:schemeClr val="tx1"/>
                </a:solidFill>
                <a:effectLst/>
                <a:latin typeface="+mn-lt"/>
                <a:ea typeface="+mn-ea"/>
                <a:cs typeface="+mn-cs"/>
              </a:rPr>
              <a:t>Liasons</a:t>
            </a:r>
            <a:r>
              <a:rPr lang="en-US" sz="1200" kern="1200" dirty="0" smtClean="0">
                <a:solidFill>
                  <a:schemeClr val="tx1"/>
                </a:solidFill>
                <a:effectLst/>
                <a:latin typeface="+mn-lt"/>
                <a:ea typeface="+mn-ea"/>
                <a:cs typeface="+mn-cs"/>
              </a:rPr>
              <a:t>? How many university representatives? And Others? Could a couple of you share your designations? And what are you expecting from this session? Anyone else? What are you expecting to learn?</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1F652884-9139-4F05-ABFC-D3DF7D44DB8C}"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218403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smtClean="0"/>
              <a:t>View it anytime anywhere</a:t>
            </a:r>
          </a:p>
          <a:p>
            <a:pPr marL="228600" indent="-228600">
              <a:buAutoNum type="arabicPeriod"/>
            </a:pPr>
            <a:r>
              <a:rPr lang="en-US" baseline="0" dirty="0" smtClean="0"/>
              <a:t>Localized social sharing features, authors can easily share the articles they like with friends in one click</a:t>
            </a:r>
          </a:p>
          <a:p>
            <a:pPr marL="228600" indent="-228600">
              <a:buAutoNum type="arabicPeriod"/>
            </a:pPr>
            <a:r>
              <a:rPr lang="en-US" dirty="0" smtClean="0"/>
              <a:t>Most other content sites only allow global subscription</a:t>
            </a:r>
            <a:r>
              <a:rPr lang="en-US" baseline="0" dirty="0" smtClean="0"/>
              <a:t> to all categories, so you have to screen the alerts to find information relevant to you. But on Editage Insights, you can subscribe to only the content that matters to you and g</a:t>
            </a:r>
            <a:r>
              <a:rPr lang="en-US" dirty="0" smtClean="0"/>
              <a:t>et notification whenever new content in</a:t>
            </a:r>
            <a:r>
              <a:rPr lang="en-US" baseline="0" dirty="0" smtClean="0"/>
              <a:t> these categories is </a:t>
            </a:r>
            <a:r>
              <a:rPr lang="en-US" dirty="0" smtClean="0"/>
              <a:t>published.</a:t>
            </a:r>
          </a:p>
          <a:p>
            <a:pPr marL="228600" indent="-228600">
              <a:buAutoNum type="arabicPeriod"/>
            </a:pPr>
            <a:r>
              <a:rPr lang="en-US" dirty="0" smtClean="0"/>
              <a:t>Filter content on the basis of category, format</a:t>
            </a:r>
            <a:r>
              <a:rPr lang="en-US" baseline="0" dirty="0" smtClean="0"/>
              <a:t> and </a:t>
            </a:r>
            <a:r>
              <a:rPr lang="en-US" baseline="0" dirty="0" err="1" smtClean="0"/>
              <a:t>redaing</a:t>
            </a:r>
            <a:r>
              <a:rPr lang="en-US" baseline="0" dirty="0" smtClean="0"/>
              <a:t> length. </a:t>
            </a:r>
            <a:r>
              <a:rPr lang="en-US" dirty="0" smtClean="0"/>
              <a:t>Search for topics that interest you</a:t>
            </a:r>
            <a:r>
              <a:rPr lang="en-US" baseline="0" dirty="0" smtClean="0"/>
              <a:t> </a:t>
            </a:r>
            <a:r>
              <a:rPr lang="en-US" dirty="0" smtClean="0"/>
              <a:t>view the content</a:t>
            </a:r>
            <a:r>
              <a:rPr lang="en-US" baseline="0" dirty="0" smtClean="0"/>
              <a:t> in the </a:t>
            </a:r>
            <a:r>
              <a:rPr lang="en-US" dirty="0" smtClean="0"/>
              <a:t>format</a:t>
            </a:r>
            <a:r>
              <a:rPr lang="en-US" baseline="0" dirty="0" smtClean="0"/>
              <a:t> you like</a:t>
            </a:r>
            <a:endParaRPr lang="en-US" dirty="0"/>
          </a:p>
        </p:txBody>
      </p:sp>
      <p:sp>
        <p:nvSpPr>
          <p:cNvPr id="4" name="Slide Number Placeholder 3"/>
          <p:cNvSpPr>
            <a:spLocks noGrp="1"/>
          </p:cNvSpPr>
          <p:nvPr>
            <p:ph type="sldNum" sz="quarter" idx="10"/>
          </p:nvPr>
        </p:nvSpPr>
        <p:spPr/>
        <p:txBody>
          <a:bodyPr/>
          <a:lstStyle/>
          <a:p>
            <a:fld id="{1F652884-9139-4F05-ABFC-D3DF7D44DB8C}" type="slidenum">
              <a:rPr lang="en-US" smtClean="0"/>
              <a:pPr/>
              <a:t>21</a:t>
            </a:fld>
            <a:endParaRPr lang="en-US" dirty="0"/>
          </a:p>
        </p:txBody>
      </p:sp>
    </p:spTree>
    <p:extLst>
      <p:ext uri="{BB962C8B-B14F-4D97-AF65-F5344CB8AC3E}">
        <p14:creationId xmlns:p14="http://schemas.microsoft.com/office/powerpoint/2010/main" val="888473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652884-9139-4F05-ABFC-D3DF7D44DB8C}" type="slidenum">
              <a:rPr lang="en-US" smtClean="0"/>
              <a:pPr/>
              <a:t>26</a:t>
            </a:fld>
            <a:endParaRPr lang="en-US" dirty="0"/>
          </a:p>
        </p:txBody>
      </p:sp>
    </p:spTree>
    <p:extLst>
      <p:ext uri="{BB962C8B-B14F-4D97-AF65-F5344CB8AC3E}">
        <p14:creationId xmlns:p14="http://schemas.microsoft.com/office/powerpoint/2010/main" val="1988743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696" y="4355976"/>
            <a:ext cx="5486400" cy="41148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F652884-9139-4F05-ABFC-D3DF7D44DB8C}" type="slidenum">
              <a:rPr lang="en-US" smtClean="0"/>
              <a:pPr/>
              <a:t>27</a:t>
            </a:fld>
            <a:endParaRPr lang="en-US" dirty="0"/>
          </a:p>
        </p:txBody>
      </p:sp>
    </p:spTree>
    <p:extLst>
      <p:ext uri="{BB962C8B-B14F-4D97-AF65-F5344CB8AC3E}">
        <p14:creationId xmlns:p14="http://schemas.microsoft.com/office/powerpoint/2010/main" val="4092667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F652884-9139-4F05-ABFC-D3DF7D44DB8C}" type="slidenum">
              <a:rPr lang="en-US" smtClean="0"/>
              <a:pPr/>
              <a:t>2</a:t>
            </a:fld>
            <a:endParaRPr lang="en-US" dirty="0"/>
          </a:p>
        </p:txBody>
      </p:sp>
    </p:spTree>
    <p:extLst>
      <p:ext uri="{BB962C8B-B14F-4D97-AF65-F5344CB8AC3E}">
        <p14:creationId xmlns:p14="http://schemas.microsoft.com/office/powerpoint/2010/main" val="581863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Let’s begin by stepping inside the mind of a journal editor.</a:t>
            </a:r>
          </a:p>
          <a:p>
            <a:r>
              <a:rPr lang="en-US" sz="1200" kern="1200" dirty="0" smtClean="0">
                <a:solidFill>
                  <a:schemeClr val="tx1"/>
                </a:solidFill>
                <a:effectLst/>
                <a:latin typeface="+mn-lt"/>
                <a:ea typeface="+mn-ea"/>
                <a:cs typeface="+mn-cs"/>
              </a:rPr>
              <a:t>Look familiar? Been there, done that? Then this session is just for you!</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F652884-9139-4F05-ABFC-D3DF7D44DB8C}"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710657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1F652884-9139-4F05-ABFC-D3DF7D44DB8C}" type="slidenum">
              <a:rPr lang="en-US" smtClean="0"/>
              <a:pPr/>
              <a:t>8</a:t>
            </a:fld>
            <a:endParaRPr lang="en-US" dirty="0"/>
          </a:p>
        </p:txBody>
      </p:sp>
    </p:spTree>
    <p:extLst>
      <p:ext uri="{BB962C8B-B14F-4D97-AF65-F5344CB8AC3E}">
        <p14:creationId xmlns:p14="http://schemas.microsoft.com/office/powerpoint/2010/main" val="4274087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Necessary foundation for publication is to write a</a:t>
            </a:r>
            <a:r>
              <a:rPr lang="en-US" baseline="0" dirty="0" smtClean="0"/>
              <a:t> research </a:t>
            </a:r>
            <a:r>
              <a:rPr lang="en-US" dirty="0" smtClean="0"/>
              <a:t>paper in English and understand how publication process works. Editage Insights covers</a:t>
            </a:r>
            <a:r>
              <a:rPr lang="en-US" baseline="0" dirty="0" smtClean="0"/>
              <a:t> wide range of scientific English writing tips and detail instructions to pass each publication stages.</a:t>
            </a:r>
            <a:endParaRPr lang="en-US" dirty="0"/>
          </a:p>
        </p:txBody>
      </p:sp>
      <p:sp>
        <p:nvSpPr>
          <p:cNvPr id="4" name="Slide Number Placeholder 3"/>
          <p:cNvSpPr>
            <a:spLocks noGrp="1"/>
          </p:cNvSpPr>
          <p:nvPr>
            <p:ph type="sldNum" sz="quarter" idx="10"/>
          </p:nvPr>
        </p:nvSpPr>
        <p:spPr/>
        <p:txBody>
          <a:bodyPr/>
          <a:lstStyle/>
          <a:p>
            <a:fld id="{1F652884-9139-4F05-ABFC-D3DF7D44DB8C}" type="slidenum">
              <a:rPr lang="en-US" smtClean="0"/>
              <a:pPr/>
              <a:t>13</a:t>
            </a:fld>
            <a:endParaRPr lang="en-US" dirty="0"/>
          </a:p>
        </p:txBody>
      </p:sp>
    </p:spTree>
    <p:extLst>
      <p:ext uri="{BB962C8B-B14F-4D97-AF65-F5344CB8AC3E}">
        <p14:creationId xmlns:p14="http://schemas.microsoft.com/office/powerpoint/2010/main" val="1836585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652884-9139-4F05-ABFC-D3DF7D44DB8C}" type="slidenum">
              <a:rPr lang="en-US" smtClean="0"/>
              <a:pPr/>
              <a:t>14</a:t>
            </a:fld>
            <a:endParaRPr lang="en-US" dirty="0"/>
          </a:p>
        </p:txBody>
      </p:sp>
    </p:spTree>
    <p:extLst>
      <p:ext uri="{BB962C8B-B14F-4D97-AF65-F5344CB8AC3E}">
        <p14:creationId xmlns:p14="http://schemas.microsoft.com/office/powerpoint/2010/main" val="2468986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Necessary foundation for publication is to write a</a:t>
            </a:r>
            <a:r>
              <a:rPr lang="en-US" baseline="0" dirty="0" smtClean="0"/>
              <a:t> research </a:t>
            </a:r>
            <a:r>
              <a:rPr lang="en-US" dirty="0" smtClean="0"/>
              <a:t>paper in English and understand how publication process works. Editage Insights covers</a:t>
            </a:r>
            <a:r>
              <a:rPr lang="en-US" baseline="0" dirty="0" smtClean="0"/>
              <a:t> wide range of scientific English writing tips and detail instructions to pass each publication stages.</a:t>
            </a:r>
            <a:endParaRPr lang="en-US" dirty="0"/>
          </a:p>
        </p:txBody>
      </p:sp>
      <p:sp>
        <p:nvSpPr>
          <p:cNvPr id="4" name="Slide Number Placeholder 3"/>
          <p:cNvSpPr>
            <a:spLocks noGrp="1"/>
          </p:cNvSpPr>
          <p:nvPr>
            <p:ph type="sldNum" sz="quarter" idx="10"/>
          </p:nvPr>
        </p:nvSpPr>
        <p:spPr/>
        <p:txBody>
          <a:bodyPr/>
          <a:lstStyle/>
          <a:p>
            <a:fld id="{1F652884-9139-4F05-ABFC-D3DF7D44DB8C}" type="slidenum">
              <a:rPr lang="en-US" smtClean="0"/>
              <a:pPr/>
              <a:t>15</a:t>
            </a:fld>
            <a:endParaRPr lang="en-US" dirty="0"/>
          </a:p>
        </p:txBody>
      </p:sp>
    </p:spTree>
    <p:extLst>
      <p:ext uri="{BB962C8B-B14F-4D97-AF65-F5344CB8AC3E}">
        <p14:creationId xmlns:p14="http://schemas.microsoft.com/office/powerpoint/2010/main" val="1836585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Editage Insights</a:t>
            </a:r>
            <a:r>
              <a:rPr lang="en-US" baseline="0" dirty="0" smtClean="0"/>
              <a:t> is designed as an interactive learning forum for authors. Authors can make use our videos and presentations to do self-learning. What’s more, we have expert to help authors resolve their queries while going through the publication process. Authors can send questions to Dr. Eddy on any aspect of publication and receive answers in Korean.</a:t>
            </a:r>
            <a:endParaRPr lang="en-US" dirty="0"/>
          </a:p>
        </p:txBody>
      </p:sp>
      <p:sp>
        <p:nvSpPr>
          <p:cNvPr id="4" name="Slide Number Placeholder 3"/>
          <p:cNvSpPr>
            <a:spLocks noGrp="1"/>
          </p:cNvSpPr>
          <p:nvPr>
            <p:ph type="sldNum" sz="quarter" idx="10"/>
          </p:nvPr>
        </p:nvSpPr>
        <p:spPr/>
        <p:txBody>
          <a:bodyPr/>
          <a:lstStyle/>
          <a:p>
            <a:fld id="{1F652884-9139-4F05-ABFC-D3DF7D44DB8C}" type="slidenum">
              <a:rPr lang="en-US" smtClean="0"/>
              <a:pPr/>
              <a:t>16</a:t>
            </a:fld>
            <a:endParaRPr lang="en-US" dirty="0"/>
          </a:p>
        </p:txBody>
      </p:sp>
    </p:spTree>
    <p:extLst>
      <p:ext uri="{BB962C8B-B14F-4D97-AF65-F5344CB8AC3E}">
        <p14:creationId xmlns:p14="http://schemas.microsoft.com/office/powerpoint/2010/main" val="51201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a:t>
            </a:r>
            <a:r>
              <a:rPr lang="en-US" baseline="0" dirty="0" smtClean="0"/>
              <a:t> links where we’re mentioned: http://www.cdnsciencepub.com/learning-centre/research-and-writing/</a:t>
            </a:r>
            <a:br>
              <a:rPr lang="en-US" baseline="0" dirty="0" smtClean="0"/>
            </a:br>
            <a:r>
              <a:rPr lang="en-US" baseline="0" dirty="0" smtClean="0"/>
              <a:t>https://hub.wiley.com/community/exchanges/discover/blog/2015/08/20/8-reasons-why-journals-reject-manuscripts</a:t>
            </a:r>
            <a:br>
              <a:rPr lang="en-US" baseline="0" dirty="0" smtClean="0"/>
            </a:br>
            <a:r>
              <a:rPr lang="en-US" baseline="0" dirty="0" smtClean="0"/>
              <a:t>https://pkp.sfu.ca/editorial-resources/  </a:t>
            </a:r>
            <a:endParaRPr lang="en-US" dirty="0"/>
          </a:p>
        </p:txBody>
      </p:sp>
      <p:sp>
        <p:nvSpPr>
          <p:cNvPr id="4" name="Slide Number Placeholder 3"/>
          <p:cNvSpPr>
            <a:spLocks noGrp="1"/>
          </p:cNvSpPr>
          <p:nvPr>
            <p:ph type="sldNum" sz="quarter" idx="10"/>
          </p:nvPr>
        </p:nvSpPr>
        <p:spPr/>
        <p:txBody>
          <a:bodyPr/>
          <a:lstStyle/>
          <a:p>
            <a:fld id="{29A079D4-FE70-4434-B934-154330FA9216}" type="slidenum">
              <a:rPr lang="en-US" smtClean="0"/>
              <a:t>19</a:t>
            </a:fld>
            <a:endParaRPr lang="en-US"/>
          </a:p>
        </p:txBody>
      </p:sp>
    </p:spTree>
    <p:extLst>
      <p:ext uri="{BB962C8B-B14F-4D97-AF65-F5344CB8AC3E}">
        <p14:creationId xmlns:p14="http://schemas.microsoft.com/office/powerpoint/2010/main" val="2760502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userDrawn="1">
            <p:ph type="title" hasCustomPrompt="1"/>
          </p:nvPr>
        </p:nvSpPr>
        <p:spPr>
          <a:xfrm>
            <a:off x="533400" y="381000"/>
            <a:ext cx="7696200" cy="411162"/>
          </a:xfrm>
        </p:spPr>
        <p:txBody>
          <a:bodyPr>
            <a:noAutofit/>
          </a:bodyPr>
          <a:lstStyle>
            <a:lvl1pPr algn="l">
              <a:defRPr sz="3200"/>
            </a:lvl1pPr>
          </a:lstStyle>
          <a:p>
            <a:r>
              <a:rPr lang="en-US" dirty="0" smtClean="0"/>
              <a:t>Title comes here</a:t>
            </a:r>
            <a:endParaRPr lang="en-US" dirty="0"/>
          </a:p>
        </p:txBody>
      </p:sp>
      <p:sp>
        <p:nvSpPr>
          <p:cNvPr id="9" name="Content Placeholder 2"/>
          <p:cNvSpPr>
            <a:spLocks noGrp="1"/>
          </p:cNvSpPr>
          <p:nvPr>
            <p:ph idx="13"/>
          </p:nvPr>
        </p:nvSpPr>
        <p:spPr>
          <a:xfrm>
            <a:off x="215900" y="1268413"/>
            <a:ext cx="8712200" cy="2514600"/>
          </a:xfrm>
        </p:spPr>
        <p:txBody>
          <a:bodyPr>
            <a:normAutofit/>
          </a:bodyPr>
          <a:lstStyle>
            <a:lvl1pPr>
              <a:defRPr sz="24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050" name="Picture 2" descr="C:\Users\Ashwink\Desktop\Slide-07.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62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1952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6974"/>
          <a:stretch/>
        </p:blipFill>
        <p:spPr bwMode="auto">
          <a:xfrm>
            <a:off x="71438" y="36351"/>
            <a:ext cx="1080182"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5"/>
          <p:cNvSpPr>
            <a:spLocks noGrp="1"/>
          </p:cNvSpPr>
          <p:nvPr>
            <p:ph type="sldNum" sz="quarter" idx="4"/>
          </p:nvPr>
        </p:nvSpPr>
        <p:spPr>
          <a:xfrm>
            <a:off x="6840252" y="6345324"/>
            <a:ext cx="21336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BB279A16-9911-44BB-B7EF-27C331CE3E4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121226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6974"/>
          <a:stretch/>
        </p:blipFill>
        <p:spPr bwMode="auto">
          <a:xfrm>
            <a:off x="71438" y="36351"/>
            <a:ext cx="1080182"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5"/>
          <p:cNvSpPr>
            <a:spLocks noGrp="1"/>
          </p:cNvSpPr>
          <p:nvPr>
            <p:ph type="sldNum" sz="quarter" idx="4"/>
          </p:nvPr>
        </p:nvSpPr>
        <p:spPr>
          <a:xfrm>
            <a:off x="6840252" y="6345324"/>
            <a:ext cx="21336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BB279A16-9911-44BB-B7EF-27C331CE3E4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32543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4099" name="Picture 3" descr="\\fileserver\Print\Print\Editage\editage_COM\Merchandise\PPT\Webinar\Design-09.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732"/>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04935" y="2492896"/>
            <a:ext cx="5823249" cy="1446550"/>
          </a:xfrm>
        </p:spPr>
        <p:txBody>
          <a:bodyPr wrap="square" anchor="b" anchorCtr="0">
            <a:spAutoFit/>
          </a:bodyPr>
          <a:lstStyle>
            <a:lvl1pPr algn="l">
              <a:defRPr sz="4400">
                <a:solidFill>
                  <a:schemeClr val="tx2"/>
                </a:solidFill>
              </a:defRPr>
            </a:lvl1pPr>
          </a:lstStyle>
          <a:p>
            <a:r>
              <a:rPr lang="en-US" dirty="0" smtClean="0"/>
              <a:t>Click to edit Master title style</a:t>
            </a:r>
            <a:endParaRPr lang="en-IN" dirty="0"/>
          </a:p>
        </p:txBody>
      </p:sp>
      <p:pic>
        <p:nvPicPr>
          <p:cNvPr id="307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978252" y="264888"/>
            <a:ext cx="3922340" cy="5547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5"/>
          <p:cNvSpPr>
            <a:spLocks noGrp="1"/>
          </p:cNvSpPr>
          <p:nvPr>
            <p:ph type="sldNum" sz="quarter" idx="4"/>
          </p:nvPr>
        </p:nvSpPr>
        <p:spPr>
          <a:xfrm>
            <a:off x="6840252" y="6345324"/>
            <a:ext cx="21336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BB279A16-9911-44BB-B7EF-27C331CE3E4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122920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r Eddy (Bottom Left of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pic>
        <p:nvPicPr>
          <p:cNvPr id="4"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6974"/>
          <a:stretch/>
        </p:blipFill>
        <p:spPr bwMode="auto">
          <a:xfrm>
            <a:off x="71438" y="4077072"/>
            <a:ext cx="1908030" cy="2240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5"/>
          <p:cNvSpPr>
            <a:spLocks noGrp="1"/>
          </p:cNvSpPr>
          <p:nvPr>
            <p:ph type="sldNum" sz="quarter" idx="4"/>
          </p:nvPr>
        </p:nvSpPr>
        <p:spPr>
          <a:xfrm>
            <a:off x="6840252" y="6345324"/>
            <a:ext cx="21336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BB279A16-9911-44BB-B7EF-27C331CE3E4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37450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75940" y="209487"/>
            <a:ext cx="8064512" cy="483209"/>
          </a:xfrm>
        </p:spPr>
        <p:txBody>
          <a:bodyPr/>
          <a:lstStyle/>
          <a:p>
            <a:r>
              <a:rPr lang="en-US" dirty="0" smtClean="0"/>
              <a:t>Click to edit Master title style</a:t>
            </a:r>
            <a:endParaRPr lang="en-IN" dirty="0"/>
          </a:p>
        </p:txBody>
      </p:sp>
      <p:sp>
        <p:nvSpPr>
          <p:cNvPr id="4" name="Slide Number Placeholder 5"/>
          <p:cNvSpPr>
            <a:spLocks noGrp="1"/>
          </p:cNvSpPr>
          <p:nvPr>
            <p:ph type="sldNum" sz="quarter" idx="4"/>
          </p:nvPr>
        </p:nvSpPr>
        <p:spPr>
          <a:xfrm>
            <a:off x="6840252" y="6345324"/>
            <a:ext cx="21336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BB279A16-9911-44BB-B7EF-27C331CE3E4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917439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buClr>
                <a:schemeClr val="tx2">
                  <a:lumMod val="75000"/>
                </a:schemeClr>
              </a:buClr>
              <a:defRPr sz="3200"/>
            </a:lvl1pPr>
            <a:lvl2pPr>
              <a:buClr>
                <a:schemeClr val="tx2"/>
              </a:buClr>
              <a:defRPr sz="2800"/>
            </a:lvl2pPr>
            <a:lvl3pPr>
              <a:buClr>
                <a:schemeClr val="tx2"/>
              </a:buClr>
              <a:defRPr sz="2200"/>
            </a:lvl3pPr>
            <a:lvl4pPr>
              <a:buClr>
                <a:schemeClr val="tx2"/>
              </a:buClr>
              <a:defRPr sz="20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hasCustomPrompt="1"/>
          </p:nvPr>
        </p:nvSpPr>
        <p:spPr>
          <a:xfrm>
            <a:off x="287524" y="0"/>
            <a:ext cx="8064512" cy="900112"/>
          </a:xfrm>
        </p:spPr>
        <p:txBody>
          <a:bodyPr vert="horz" lIns="91440" tIns="45720" rIns="91440" bIns="45720" rtlCol="0" anchor="ctr">
            <a:normAutofit/>
          </a:bodyPr>
          <a:lstStyle>
            <a:lvl1pPr>
              <a:defRPr lang="en-US" dirty="0"/>
            </a:lvl1pPr>
          </a:lstStyle>
          <a:p>
            <a:pPr lvl="0"/>
            <a:r>
              <a:rPr lang="en-US" dirty="0" smtClean="0"/>
              <a:t>Title comes here</a:t>
            </a:r>
            <a:endParaRPr lang="en-US" dirty="0"/>
          </a:p>
        </p:txBody>
      </p:sp>
      <p:sp>
        <p:nvSpPr>
          <p:cNvPr id="10" name="Content Placeholder 2"/>
          <p:cNvSpPr>
            <a:spLocks noGrp="1"/>
          </p:cNvSpPr>
          <p:nvPr>
            <p:ph sz="half" idx="13"/>
          </p:nvPr>
        </p:nvSpPr>
        <p:spPr>
          <a:xfrm>
            <a:off x="4716016" y="1556792"/>
            <a:ext cx="4038600" cy="4525963"/>
          </a:xfrm>
        </p:spPr>
        <p:txBody>
          <a:bodyPr/>
          <a:lstStyle>
            <a:lvl1pPr>
              <a:buClr>
                <a:schemeClr val="tx2">
                  <a:lumMod val="75000"/>
                </a:schemeClr>
              </a:buClr>
              <a:defRPr sz="3200"/>
            </a:lvl1pPr>
            <a:lvl2pPr>
              <a:buClr>
                <a:schemeClr val="tx2"/>
              </a:buClr>
              <a:defRPr sz="2800"/>
            </a:lvl2pPr>
            <a:lvl3pPr>
              <a:buClr>
                <a:schemeClr val="tx2"/>
              </a:buClr>
              <a:defRPr sz="2400"/>
            </a:lvl3pPr>
            <a:lvl4pPr>
              <a:buClr>
                <a:schemeClr val="tx2"/>
              </a:buClr>
              <a:defRPr sz="20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840252" y="6345324"/>
            <a:ext cx="21336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BB279A16-9911-44BB-B7EF-27C331CE3E4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84672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2"/>
          <p:cNvSpPr>
            <a:spLocks noGrp="1"/>
          </p:cNvSpPr>
          <p:nvPr userDrawn="1">
            <p:ph idx="1"/>
          </p:nvPr>
        </p:nvSpPr>
        <p:spPr>
          <a:xfrm>
            <a:off x="215900" y="1268413"/>
            <a:ext cx="8470900" cy="4400550"/>
          </a:xfrm>
        </p:spPr>
        <p:txBody>
          <a:bodyPr>
            <a:normAutofit/>
          </a:bodyPr>
          <a:lstStyle>
            <a:lvl1pPr>
              <a:buClr>
                <a:schemeClr val="tx2"/>
              </a:buClr>
              <a:defRPr sz="3200"/>
            </a:lvl1pPr>
          </a:lstStyle>
          <a:p>
            <a:endParaRPr lang="en-US" dirty="0"/>
          </a:p>
        </p:txBody>
      </p:sp>
      <p:sp>
        <p:nvSpPr>
          <p:cNvPr id="8" name="Title 1"/>
          <p:cNvSpPr>
            <a:spLocks noGrp="1"/>
          </p:cNvSpPr>
          <p:nvPr>
            <p:ph type="title" hasCustomPrompt="1"/>
          </p:nvPr>
        </p:nvSpPr>
        <p:spPr>
          <a:xfrm>
            <a:off x="323528" y="0"/>
            <a:ext cx="8064500" cy="900112"/>
          </a:xfrm>
        </p:spPr>
        <p:txBody>
          <a:bodyPr>
            <a:noAutofit/>
          </a:bodyPr>
          <a:lstStyle>
            <a:lvl1pPr algn="l">
              <a:defRPr sz="3600"/>
            </a:lvl1pPr>
          </a:lstStyle>
          <a:p>
            <a:r>
              <a:rPr lang="en-US" dirty="0" smtClean="0"/>
              <a:t>Title comes here</a:t>
            </a:r>
            <a:endParaRPr lang="en-US" dirty="0"/>
          </a:p>
        </p:txBody>
      </p:sp>
      <p:sp>
        <p:nvSpPr>
          <p:cNvPr id="6" name="Slide Number Placeholder 5"/>
          <p:cNvSpPr>
            <a:spLocks noGrp="1"/>
          </p:cNvSpPr>
          <p:nvPr>
            <p:ph type="sldNum" sz="quarter" idx="4"/>
          </p:nvPr>
        </p:nvSpPr>
        <p:spPr>
          <a:xfrm>
            <a:off x="6840252" y="6345324"/>
            <a:ext cx="21336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BB279A16-9911-44BB-B7EF-27C331CE3E4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73044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51520" y="7450"/>
            <a:ext cx="8064500" cy="913770"/>
          </a:xfrm>
        </p:spPr>
        <p:txBody>
          <a:bodyPr>
            <a:noAutofit/>
          </a:bodyPr>
          <a:lstStyle>
            <a:lvl1pPr algn="l">
              <a:defRPr sz="3600"/>
            </a:lvl1pPr>
          </a:lstStyle>
          <a:p>
            <a:r>
              <a:rPr lang="en-US" dirty="0" smtClean="0"/>
              <a:t>Title comes here</a:t>
            </a:r>
            <a:endParaRPr lang="en-US" dirty="0"/>
          </a:p>
        </p:txBody>
      </p:sp>
      <p:sp>
        <p:nvSpPr>
          <p:cNvPr id="4" name="Slide Number Placeholder 5"/>
          <p:cNvSpPr>
            <a:spLocks noGrp="1"/>
          </p:cNvSpPr>
          <p:nvPr>
            <p:ph type="sldNum" sz="quarter" idx="4"/>
          </p:nvPr>
        </p:nvSpPr>
        <p:spPr>
          <a:xfrm>
            <a:off x="6840252" y="6345324"/>
            <a:ext cx="21336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BB279A16-9911-44BB-B7EF-27C331CE3E4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306367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ithout Dr. Ed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IN" dirty="0"/>
          </a:p>
        </p:txBody>
      </p:sp>
      <p:sp>
        <p:nvSpPr>
          <p:cNvPr id="4" name="Slide Number Placeholder 5"/>
          <p:cNvSpPr>
            <a:spLocks noGrp="1"/>
          </p:cNvSpPr>
          <p:nvPr>
            <p:ph type="sldNum" sz="quarter" idx="4"/>
          </p:nvPr>
        </p:nvSpPr>
        <p:spPr>
          <a:xfrm>
            <a:off x="6840252" y="6345324"/>
            <a:ext cx="21336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BB279A16-9911-44BB-B7EF-27C331CE3E4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559157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840252" y="6345324"/>
            <a:ext cx="21336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BB279A16-9911-44BB-B7EF-27C331CE3E4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116031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4"/>
          </p:nvPr>
        </p:nvSpPr>
        <p:spPr>
          <a:xfrm>
            <a:off x="6840252" y="6345324"/>
            <a:ext cx="21336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BB279A16-9911-44BB-B7EF-27C331CE3E4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89106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166191"/>
            <a:ext cx="5486400" cy="3561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6974"/>
          <a:stretch/>
        </p:blipFill>
        <p:spPr bwMode="auto">
          <a:xfrm>
            <a:off x="71438" y="36351"/>
            <a:ext cx="1080182" cy="126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5"/>
          <p:cNvSpPr>
            <a:spLocks noGrp="1"/>
          </p:cNvSpPr>
          <p:nvPr>
            <p:ph type="sldNum" sz="quarter" idx="4"/>
          </p:nvPr>
        </p:nvSpPr>
        <p:spPr>
          <a:xfrm>
            <a:off x="6840252" y="6345324"/>
            <a:ext cx="21336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BB279A16-9911-44BB-B7EF-27C331CE3E4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37538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2" descr="C:\Users\Ashwink\Desktop\Design-08.jp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 y="12454"/>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575940" y="1"/>
            <a:ext cx="8064512" cy="58468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15900" y="1520788"/>
            <a:ext cx="8712200" cy="452596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840252" y="6345324"/>
            <a:ext cx="21336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BB279A16-9911-44BB-B7EF-27C331CE3E4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71617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3600" b="1"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ct val="20000"/>
        </a:spcBef>
        <a:buClr>
          <a:srgbClr val="C00000"/>
        </a:buClr>
        <a:buFont typeface="Arial" pitchFamily="34" charset="0"/>
        <a:buChar char="•"/>
        <a:defRPr sz="3200" kern="1200">
          <a:solidFill>
            <a:schemeClr val="tx1">
              <a:lumMod val="65000"/>
              <a:lumOff val="35000"/>
            </a:schemeClr>
          </a:solidFill>
          <a:latin typeface="+mn-lt"/>
          <a:ea typeface="+mn-ea"/>
          <a:cs typeface="+mn-cs"/>
        </a:defRPr>
      </a:lvl1pPr>
      <a:lvl2pPr marL="715963" indent="-358775" algn="l" defTabSz="914400" rtl="0" eaLnBrk="1" latinLnBrk="0" hangingPunct="1">
        <a:spcBef>
          <a:spcPct val="20000"/>
        </a:spcBef>
        <a:buClr>
          <a:srgbClr val="C00000"/>
        </a:buClr>
        <a:buFont typeface="Arial" pitchFamily="34" charset="0"/>
        <a:buChar char="–"/>
        <a:defRPr sz="2800" kern="1200">
          <a:solidFill>
            <a:schemeClr val="tx1">
              <a:lumMod val="65000"/>
              <a:lumOff val="35000"/>
            </a:schemeClr>
          </a:solidFill>
          <a:latin typeface="+mn-lt"/>
          <a:ea typeface="+mn-ea"/>
          <a:cs typeface="+mn-cs"/>
        </a:defRPr>
      </a:lvl2pPr>
      <a:lvl3pPr marL="1073150" indent="-357188" algn="l" defTabSz="914400" rtl="0" eaLnBrk="1" latinLnBrk="0" hangingPunct="1">
        <a:spcBef>
          <a:spcPct val="20000"/>
        </a:spcBef>
        <a:buClr>
          <a:srgbClr val="C00000"/>
        </a:buClr>
        <a:buFont typeface="Arial" pitchFamily="34" charset="0"/>
        <a:buChar char="•"/>
        <a:defRPr sz="2400" kern="1200">
          <a:solidFill>
            <a:schemeClr val="tx1">
              <a:lumMod val="65000"/>
              <a:lumOff val="35000"/>
            </a:schemeClr>
          </a:solidFill>
          <a:latin typeface="+mn-lt"/>
          <a:ea typeface="+mn-ea"/>
          <a:cs typeface="+mn-cs"/>
        </a:defRPr>
      </a:lvl3pPr>
      <a:lvl4pPr marL="1431925" indent="-358775" algn="l" defTabSz="914400" rtl="0" eaLnBrk="1" latinLnBrk="0" hangingPunct="1">
        <a:spcBef>
          <a:spcPct val="20000"/>
        </a:spcBef>
        <a:buClr>
          <a:srgbClr val="C00000"/>
        </a:buClr>
        <a:buFont typeface="Arial" pitchFamily="34" charset="0"/>
        <a:buChar char="–"/>
        <a:defRPr sz="2000" kern="1200">
          <a:solidFill>
            <a:schemeClr val="tx1">
              <a:lumMod val="65000"/>
              <a:lumOff val="35000"/>
            </a:schemeClr>
          </a:solidFill>
          <a:latin typeface="+mn-lt"/>
          <a:ea typeface="+mn-ea"/>
          <a:cs typeface="+mn-cs"/>
        </a:defRPr>
      </a:lvl4pPr>
      <a:lvl5pPr marL="1789113" indent="-357188" algn="l" defTabSz="914400" rtl="0" eaLnBrk="1" latinLnBrk="0" hangingPunct="1">
        <a:spcBef>
          <a:spcPct val="20000"/>
        </a:spcBef>
        <a:buClr>
          <a:srgbClr val="C00000"/>
        </a:buClr>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gif"/><Relationship Id="rId4" Type="http://schemas.openxmlformats.org/officeDocument/2006/relationships/image" Target="../media/image40.png"/><Relationship Id="rId9" Type="http://schemas.openxmlformats.org/officeDocument/2006/relationships/image" Target="../media/image4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hyperlink" Target="http://www.editage.co.kr/insights" TargetMode="External"/><Relationship Id="rId3" Type="http://schemas.openxmlformats.org/officeDocument/2006/relationships/hyperlink" Target="http://orcid.org/0000-0003-3161-6951" TargetMode="External"/><Relationship Id="rId7" Type="http://schemas.openxmlformats.org/officeDocument/2006/relationships/hyperlink" Target="http://www.editage.jp/insights"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hyperlink" Target="http://www.editage.cn/insights" TargetMode="External"/><Relationship Id="rId5" Type="http://schemas.openxmlformats.org/officeDocument/2006/relationships/hyperlink" Target="http://www.editage.com/insights" TargetMode="External"/><Relationship Id="rId4" Type="http://schemas.openxmlformats.org/officeDocument/2006/relationships/hyperlink" Target="mailto:clarinda.cerejo@editage.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a:spLocks noGrp="1"/>
          </p:cNvSpPr>
          <p:nvPr>
            <p:ph idx="13"/>
          </p:nvPr>
        </p:nvSpPr>
        <p:spPr>
          <a:xfrm>
            <a:off x="323912" y="2057400"/>
            <a:ext cx="8532564" cy="1477328"/>
          </a:xfrm>
        </p:spPr>
        <p:txBody>
          <a:bodyPr wrap="square">
            <a:spAutoFit/>
          </a:bodyPr>
          <a:lstStyle/>
          <a:p>
            <a:pPr algn="ctr">
              <a:buNone/>
            </a:pPr>
            <a:r>
              <a:rPr lang="en-US" sz="4800" b="1" dirty="0" smtClean="0">
                <a:solidFill>
                  <a:srgbClr val="C00000"/>
                </a:solidFill>
              </a:rPr>
              <a:t>Bridging the gap between your </a:t>
            </a:r>
            <a:br>
              <a:rPr lang="en-US" sz="4800" b="1" dirty="0" smtClean="0">
                <a:solidFill>
                  <a:srgbClr val="C00000"/>
                </a:solidFill>
              </a:rPr>
            </a:br>
            <a:r>
              <a:rPr lang="en-US" sz="4800" b="1" dirty="0" smtClean="0">
                <a:solidFill>
                  <a:srgbClr val="C00000"/>
                </a:solidFill>
              </a:rPr>
              <a:t>journal and your authors</a:t>
            </a:r>
          </a:p>
        </p:txBody>
      </p:sp>
      <p:sp>
        <p:nvSpPr>
          <p:cNvPr id="2" name="Rectangle 1"/>
          <p:cNvSpPr/>
          <p:nvPr/>
        </p:nvSpPr>
        <p:spPr>
          <a:xfrm>
            <a:off x="2957972" y="4005064"/>
            <a:ext cx="5652628" cy="2585323"/>
          </a:xfrm>
          <a:prstGeom prst="rect">
            <a:avLst/>
          </a:prstGeom>
        </p:spPr>
        <p:txBody>
          <a:bodyPr wrap="square">
            <a:spAutoFit/>
          </a:bodyPr>
          <a:lstStyle/>
          <a:p>
            <a:pPr algn="r"/>
            <a:r>
              <a:rPr lang="en-IN" sz="2000" b="1" dirty="0" smtClean="0">
                <a:solidFill>
                  <a:prstClr val="black">
                    <a:lumMod val="65000"/>
                    <a:lumOff val="35000"/>
                  </a:prstClr>
                </a:solidFill>
              </a:rPr>
              <a:t>Clarinda Cerejo</a:t>
            </a:r>
            <a:endParaRPr lang="en-IN" sz="2000" b="1" dirty="0">
              <a:solidFill>
                <a:prstClr val="black">
                  <a:lumMod val="65000"/>
                  <a:lumOff val="35000"/>
                </a:prstClr>
              </a:solidFill>
            </a:endParaRPr>
          </a:p>
          <a:p>
            <a:pPr algn="r"/>
            <a:r>
              <a:rPr lang="en-IN" i="1" dirty="0" smtClean="0">
                <a:solidFill>
                  <a:prstClr val="black">
                    <a:lumMod val="65000"/>
                    <a:lumOff val="35000"/>
                  </a:prstClr>
                </a:solidFill>
              </a:rPr>
              <a:t>Editor-in-Chief, Editage Insights</a:t>
            </a:r>
          </a:p>
          <a:p>
            <a:pPr algn="r"/>
            <a:r>
              <a:rPr lang="en-IN" i="1" dirty="0" smtClean="0">
                <a:solidFill>
                  <a:prstClr val="black">
                    <a:lumMod val="65000"/>
                    <a:lumOff val="35000"/>
                  </a:prstClr>
                </a:solidFill>
              </a:rPr>
              <a:t>Editage</a:t>
            </a:r>
          </a:p>
          <a:p>
            <a:pPr algn="r"/>
            <a:endParaRPr lang="en-IN" i="1" dirty="0" smtClean="0">
              <a:solidFill>
                <a:prstClr val="black">
                  <a:lumMod val="65000"/>
                  <a:lumOff val="35000"/>
                </a:prstClr>
              </a:solidFill>
            </a:endParaRPr>
          </a:p>
          <a:p>
            <a:pPr algn="r"/>
            <a:endParaRPr lang="en-IN" i="1" dirty="0">
              <a:solidFill>
                <a:prstClr val="black">
                  <a:lumMod val="65000"/>
                  <a:lumOff val="35000"/>
                </a:prstClr>
              </a:solidFill>
            </a:endParaRPr>
          </a:p>
          <a:p>
            <a:pPr algn="r"/>
            <a:endParaRPr lang="en-IN" i="1" dirty="0" smtClean="0">
              <a:solidFill>
                <a:prstClr val="black">
                  <a:lumMod val="65000"/>
                  <a:lumOff val="35000"/>
                </a:prstClr>
              </a:solidFill>
            </a:endParaRPr>
          </a:p>
          <a:p>
            <a:pPr algn="r"/>
            <a:endParaRPr lang="en-IN" i="1" dirty="0">
              <a:solidFill>
                <a:prstClr val="black">
                  <a:lumMod val="65000"/>
                  <a:lumOff val="35000"/>
                </a:prstClr>
              </a:solidFill>
            </a:endParaRPr>
          </a:p>
          <a:p>
            <a:pPr algn="r"/>
            <a:endParaRPr lang="en-IN" i="1" dirty="0">
              <a:solidFill>
                <a:prstClr val="black">
                  <a:lumMod val="65000"/>
                  <a:lumOff val="35000"/>
                </a:prstClr>
              </a:solidFill>
            </a:endParaRPr>
          </a:p>
          <a:p>
            <a:pPr algn="r"/>
            <a:r>
              <a:rPr lang="en-IN" sz="1600" b="1" dirty="0" smtClean="0">
                <a:solidFill>
                  <a:prstClr val="black">
                    <a:lumMod val="65000"/>
                    <a:lumOff val="35000"/>
                  </a:prstClr>
                </a:solidFill>
              </a:rPr>
              <a:t>2016 ACSE Annual Conference, Aug 10-11, Dubai, UAE</a:t>
            </a:r>
            <a:endParaRPr lang="en-IN" sz="1600" b="1" dirty="0">
              <a:solidFill>
                <a:prstClr val="black">
                  <a:lumMod val="65000"/>
                  <a:lumOff val="35000"/>
                </a:prstClr>
              </a:solidFill>
            </a:endParaRPr>
          </a:p>
        </p:txBody>
      </p:sp>
    </p:spTree>
    <p:extLst>
      <p:ext uri="{BB962C8B-B14F-4D97-AF65-F5344CB8AC3E}">
        <p14:creationId xmlns:p14="http://schemas.microsoft.com/office/powerpoint/2010/main" val="31349907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3400" dirty="0" smtClean="0"/>
              <a:t>There is!</a:t>
            </a:r>
            <a:endParaRPr lang="en-US" sz="3400" dirty="0"/>
          </a:p>
        </p:txBody>
      </p:sp>
      <p:sp>
        <p:nvSpPr>
          <p:cNvPr id="4" name="Slide Number Placeholder 3"/>
          <p:cNvSpPr>
            <a:spLocks noGrp="1"/>
          </p:cNvSpPr>
          <p:nvPr>
            <p:ph type="sldNum" sz="quarter" idx="4"/>
          </p:nvPr>
        </p:nvSpPr>
        <p:spPr/>
        <p:txBody>
          <a:bodyPr/>
          <a:lstStyle/>
          <a:p>
            <a:fld id="{BB279A16-9911-44BB-B7EF-27C331CE3E4C}" type="slidenum">
              <a:rPr lang="en-US" smtClean="0">
                <a:solidFill>
                  <a:prstClr val="black">
                    <a:tint val="75000"/>
                  </a:prstClr>
                </a:solidFill>
              </a:rPr>
              <a:pPr/>
              <a:t>10</a:t>
            </a:fld>
            <a:endParaRPr lang="en-US" dirty="0">
              <a:solidFill>
                <a:prstClr val="black">
                  <a:tint val="75000"/>
                </a:prstClr>
              </a:solidFill>
            </a:endParaRPr>
          </a:p>
        </p:txBody>
      </p:sp>
      <p:sp>
        <p:nvSpPr>
          <p:cNvPr id="6" name="8-Point Star 5"/>
          <p:cNvSpPr/>
          <p:nvPr/>
        </p:nvSpPr>
        <p:spPr>
          <a:xfrm rot="20857033">
            <a:off x="674964" y="1759041"/>
            <a:ext cx="2178625" cy="1245819"/>
          </a:xfrm>
          <a:prstGeom prst="star8">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IN" sz="1600" dirty="0" smtClean="0">
                <a:solidFill>
                  <a:srgbClr val="C00000"/>
                </a:solidFill>
              </a:rPr>
              <a:t>Available in 4 languages</a:t>
            </a:r>
            <a:endParaRPr lang="en-IN" sz="1600" dirty="0">
              <a:solidFill>
                <a:srgbClr val="C00000"/>
              </a:solidFill>
            </a:endParaRPr>
          </a:p>
        </p:txBody>
      </p:sp>
      <p:sp>
        <p:nvSpPr>
          <p:cNvPr id="7" name="8-Point Star 6"/>
          <p:cNvSpPr/>
          <p:nvPr/>
        </p:nvSpPr>
        <p:spPr>
          <a:xfrm rot="879999">
            <a:off x="-1" y="4030960"/>
            <a:ext cx="2826866" cy="1489730"/>
          </a:xfrm>
          <a:prstGeom prst="star8">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IN" sz="1600" dirty="0" smtClean="0">
                <a:solidFill>
                  <a:srgbClr val="C00000"/>
                </a:solidFill>
              </a:rPr>
              <a:t>Interviews with journal editors </a:t>
            </a:r>
            <a:r>
              <a:rPr lang="en-IN" sz="1600" dirty="0">
                <a:solidFill>
                  <a:srgbClr val="C00000"/>
                </a:solidFill>
              </a:rPr>
              <a:t>and </a:t>
            </a:r>
            <a:r>
              <a:rPr lang="en-IN" sz="1600" dirty="0" smtClean="0">
                <a:solidFill>
                  <a:srgbClr val="C00000"/>
                </a:solidFill>
              </a:rPr>
              <a:t>industry experts</a:t>
            </a:r>
            <a:endParaRPr lang="en-IN" sz="1600" dirty="0">
              <a:solidFill>
                <a:srgbClr val="C00000"/>
              </a:solidFill>
            </a:endParaRPr>
          </a:p>
        </p:txBody>
      </p:sp>
      <p:sp>
        <p:nvSpPr>
          <p:cNvPr id="8" name="8-Point Star 7"/>
          <p:cNvSpPr/>
          <p:nvPr/>
        </p:nvSpPr>
        <p:spPr>
          <a:xfrm rot="636353">
            <a:off x="6285837" y="1087591"/>
            <a:ext cx="2873369" cy="2008601"/>
          </a:xfrm>
          <a:prstGeom prst="star8">
            <a:avLst>
              <a:gd name="adj" fmla="val 34779"/>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IN" sz="1600" dirty="0" smtClean="0">
                <a:solidFill>
                  <a:srgbClr val="C00000"/>
                </a:solidFill>
              </a:rPr>
              <a:t>Discussion on industry hot topics like peer review and open access</a:t>
            </a:r>
            <a:endParaRPr lang="en-IN" sz="1600" dirty="0">
              <a:solidFill>
                <a:srgbClr val="C00000"/>
              </a:solidFill>
            </a:endParaRPr>
          </a:p>
        </p:txBody>
      </p:sp>
      <p:sp>
        <p:nvSpPr>
          <p:cNvPr id="9" name="8-Point Star 8"/>
          <p:cNvSpPr/>
          <p:nvPr/>
        </p:nvSpPr>
        <p:spPr>
          <a:xfrm rot="21415492">
            <a:off x="3261995" y="4490968"/>
            <a:ext cx="2789479" cy="1291750"/>
          </a:xfrm>
          <a:prstGeom prst="star8">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IN" sz="1600" dirty="0">
                <a:solidFill>
                  <a:srgbClr val="C00000"/>
                </a:solidFill>
              </a:rPr>
              <a:t>Q&amp;A forum for </a:t>
            </a:r>
            <a:r>
              <a:rPr lang="en-IN" sz="1600" dirty="0" smtClean="0">
                <a:solidFill>
                  <a:srgbClr val="C00000"/>
                </a:solidFill>
              </a:rPr>
              <a:t>authors</a:t>
            </a:r>
            <a:endParaRPr lang="en-IN" sz="1600" dirty="0">
              <a:solidFill>
                <a:srgbClr val="C00000"/>
              </a:solidFill>
            </a:endParaRPr>
          </a:p>
        </p:txBody>
      </p:sp>
      <p:sp>
        <p:nvSpPr>
          <p:cNvPr id="10" name="8-Point Star 9"/>
          <p:cNvSpPr/>
          <p:nvPr/>
        </p:nvSpPr>
        <p:spPr>
          <a:xfrm rot="201564">
            <a:off x="3360778" y="1283428"/>
            <a:ext cx="2811435" cy="1663601"/>
          </a:xfrm>
          <a:prstGeom prst="star8">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IN" sz="1600" dirty="0" smtClean="0">
                <a:solidFill>
                  <a:srgbClr val="C00000"/>
                </a:solidFill>
              </a:rPr>
              <a:t>Tutorials on all aspects of journal publication</a:t>
            </a:r>
            <a:endParaRPr lang="en-IN" sz="1600" dirty="0">
              <a:solidFill>
                <a:srgbClr val="C00000"/>
              </a:solidFill>
            </a:endParaRPr>
          </a:p>
        </p:txBody>
      </p:sp>
      <p:sp>
        <p:nvSpPr>
          <p:cNvPr id="11" name="8-Point Star 10"/>
          <p:cNvSpPr/>
          <p:nvPr/>
        </p:nvSpPr>
        <p:spPr>
          <a:xfrm rot="20445848">
            <a:off x="6590176" y="4282181"/>
            <a:ext cx="2273669" cy="1354869"/>
          </a:xfrm>
          <a:prstGeom prst="star8">
            <a:avLst>
              <a:gd name="adj" fmla="val 37608"/>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IN" sz="1600" dirty="0" smtClean="0">
                <a:solidFill>
                  <a:srgbClr val="C00000"/>
                </a:solidFill>
              </a:rPr>
              <a:t>Workshops and webinars</a:t>
            </a:r>
            <a:endParaRPr lang="en-IN" sz="1600" dirty="0">
              <a:solidFill>
                <a:srgbClr val="C00000"/>
              </a:solidFill>
            </a:endParaRPr>
          </a:p>
        </p:txBody>
      </p:sp>
      <p:grpSp>
        <p:nvGrpSpPr>
          <p:cNvPr id="2" name="Group 1"/>
          <p:cNvGrpSpPr/>
          <p:nvPr/>
        </p:nvGrpSpPr>
        <p:grpSpPr>
          <a:xfrm>
            <a:off x="1243541" y="2949991"/>
            <a:ext cx="6934655" cy="1312198"/>
            <a:chOff x="1243541" y="2949991"/>
            <a:chExt cx="6934655" cy="1312198"/>
          </a:xfrm>
        </p:grpSpPr>
        <p:pic>
          <p:nvPicPr>
            <p:cNvPr id="12" name="Picture 2" descr="\\mum03a-fs\Print\Print\Editage\editage_COM\Insights\PPT\Editage-insights-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3541" y="2949991"/>
              <a:ext cx="6826391" cy="131219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786742" y="3009926"/>
              <a:ext cx="391454" cy="276999"/>
            </a:xfrm>
            <a:prstGeom prst="rect">
              <a:avLst/>
            </a:prstGeom>
            <a:noFill/>
          </p:spPr>
          <p:txBody>
            <a:bodyPr wrap="none" rtlCol="0">
              <a:spAutoFit/>
            </a:bodyPr>
            <a:lstStyle/>
            <a:p>
              <a:r>
                <a:rPr lang="en-IN" sz="1200" dirty="0" smtClean="0"/>
                <a:t>TM</a:t>
              </a:r>
              <a:endParaRPr lang="en-IN" sz="1200" dirty="0"/>
            </a:p>
          </p:txBody>
        </p:sp>
      </p:grpSp>
    </p:spTree>
    <p:extLst>
      <p:ext uri="{BB962C8B-B14F-4D97-AF65-F5344CB8AC3E}">
        <p14:creationId xmlns:p14="http://schemas.microsoft.com/office/powerpoint/2010/main" val="41915090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04800" y="914400"/>
            <a:ext cx="8587680" cy="1913384"/>
          </a:xfrm>
          <a:prstGeom prst="roundRect">
            <a:avLst/>
          </a:prstGeom>
          <a:ln/>
        </p:spPr>
        <p:style>
          <a:lnRef idx="0">
            <a:schemeClr val="accent1"/>
          </a:lnRef>
          <a:fillRef idx="3">
            <a:schemeClr val="accent1"/>
          </a:fillRef>
          <a:effectRef idx="3">
            <a:schemeClr val="accent1"/>
          </a:effectRef>
          <a:fontRef idx="minor">
            <a:schemeClr val="lt1"/>
          </a:fontRef>
        </p:style>
        <p:txBody>
          <a:bodyPr>
            <a:noAutofit/>
          </a:bodyPr>
          <a:lstStyle/>
          <a:p>
            <a:pPr>
              <a:buClr>
                <a:schemeClr val="bg1"/>
              </a:buClr>
            </a:pPr>
            <a:endParaRPr lang="en-US" sz="100" b="1" dirty="0" smtClean="0"/>
          </a:p>
          <a:p>
            <a:pPr>
              <a:buClr>
                <a:schemeClr val="bg1"/>
              </a:buClr>
            </a:pPr>
            <a:r>
              <a:rPr lang="en-US" sz="2400" b="1" dirty="0" smtClean="0"/>
              <a:t>A global </a:t>
            </a:r>
            <a:r>
              <a:rPr lang="en-US" sz="2400" b="1" dirty="0"/>
              <a:t>learning and discussion platform </a:t>
            </a:r>
            <a:r>
              <a:rPr lang="en-US" sz="2400" b="1" dirty="0" smtClean="0"/>
              <a:t>for authors and  journals</a:t>
            </a:r>
          </a:p>
          <a:p>
            <a:pPr>
              <a:buClr>
                <a:schemeClr val="bg1"/>
              </a:buClr>
            </a:pPr>
            <a:r>
              <a:rPr lang="en-US" sz="2400" b="1" dirty="0" smtClean="0"/>
              <a:t>Rapidly becoming the world’s most trusted educational resource for researchers </a:t>
            </a:r>
            <a:endParaRPr lang="en-US" sz="2400" b="1" dirty="0"/>
          </a:p>
        </p:txBody>
      </p:sp>
      <p:sp>
        <p:nvSpPr>
          <p:cNvPr id="3" name="Content Placeholder 2"/>
          <p:cNvSpPr>
            <a:spLocks noGrp="1"/>
          </p:cNvSpPr>
          <p:nvPr>
            <p:ph sz="half" idx="4294967295"/>
          </p:nvPr>
        </p:nvSpPr>
        <p:spPr>
          <a:xfrm>
            <a:off x="2590800" y="3048000"/>
            <a:ext cx="4267200" cy="574903"/>
          </a:xfrm>
          <a:prstGeom prst="roundRect">
            <a:avLst/>
          </a:prstGeom>
          <a:noFill/>
          <a:ln>
            <a:noFill/>
          </a:ln>
        </p:spPr>
        <p:style>
          <a:lnRef idx="2">
            <a:schemeClr val="dk1"/>
          </a:lnRef>
          <a:fillRef idx="1">
            <a:schemeClr val="lt1"/>
          </a:fillRef>
          <a:effectRef idx="0">
            <a:schemeClr val="dk1"/>
          </a:effectRef>
          <a:fontRef idx="minor">
            <a:schemeClr val="dk1"/>
          </a:fontRef>
        </p:style>
        <p:txBody>
          <a:bodyPr>
            <a:normAutofit/>
          </a:bodyPr>
          <a:lstStyle/>
          <a:p>
            <a:pPr marL="0" indent="0" algn="ctr">
              <a:buNone/>
            </a:pPr>
            <a:r>
              <a:rPr lang="en-US" sz="2800" b="1" dirty="0" smtClean="0">
                <a:solidFill>
                  <a:schemeClr val="tx1">
                    <a:lumMod val="75000"/>
                    <a:lumOff val="25000"/>
                  </a:schemeClr>
                </a:solidFill>
              </a:rPr>
              <a:t>Resources in four languages</a:t>
            </a:r>
            <a:endParaRPr lang="en-US" sz="2800" b="1" dirty="0">
              <a:solidFill>
                <a:schemeClr val="tx1">
                  <a:lumMod val="75000"/>
                  <a:lumOff val="25000"/>
                </a:schemeClr>
              </a:solidFill>
            </a:endParaRPr>
          </a:p>
        </p:txBody>
      </p:sp>
      <p:sp>
        <p:nvSpPr>
          <p:cNvPr id="5" name="Title 4"/>
          <p:cNvSpPr>
            <a:spLocks noGrp="1"/>
          </p:cNvSpPr>
          <p:nvPr>
            <p:ph type="title"/>
          </p:nvPr>
        </p:nvSpPr>
        <p:spPr>
          <a:xfrm>
            <a:off x="546088" y="0"/>
            <a:ext cx="8064512" cy="900112"/>
          </a:xfrm>
        </p:spPr>
        <p:txBody>
          <a:bodyPr>
            <a:normAutofit/>
          </a:bodyPr>
          <a:lstStyle/>
          <a:p>
            <a:r>
              <a:rPr lang="en-US" sz="3400" dirty="0" smtClean="0"/>
              <a:t>What is Editage Insights?</a:t>
            </a:r>
            <a:endParaRPr lang="en-US" sz="3400" dirty="0"/>
          </a:p>
        </p:txBody>
      </p:sp>
      <p:sp>
        <p:nvSpPr>
          <p:cNvPr id="6" name="Oval 5"/>
          <p:cNvSpPr/>
          <p:nvPr/>
        </p:nvSpPr>
        <p:spPr>
          <a:xfrm>
            <a:off x="685800" y="3640088"/>
            <a:ext cx="914400" cy="855712"/>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t>EN</a:t>
            </a:r>
            <a:endParaRPr lang="en-US" sz="1500" b="1" dirty="0"/>
          </a:p>
        </p:txBody>
      </p:sp>
      <p:sp>
        <p:nvSpPr>
          <p:cNvPr id="10" name="TextBox 9"/>
          <p:cNvSpPr txBox="1"/>
          <p:nvPr/>
        </p:nvSpPr>
        <p:spPr>
          <a:xfrm>
            <a:off x="1600200" y="3897868"/>
            <a:ext cx="2743200" cy="369332"/>
          </a:xfrm>
          <a:prstGeom prst="rect">
            <a:avLst/>
          </a:prstGeom>
          <a:noFill/>
        </p:spPr>
        <p:txBody>
          <a:bodyPr wrap="square" rtlCol="0">
            <a:spAutoFit/>
          </a:bodyPr>
          <a:lstStyle/>
          <a:p>
            <a:r>
              <a:rPr lang="en-US" b="1" dirty="0" smtClean="0">
                <a:solidFill>
                  <a:schemeClr val="tx1">
                    <a:lumMod val="75000"/>
                    <a:lumOff val="25000"/>
                  </a:schemeClr>
                </a:solidFill>
              </a:rPr>
              <a:t>www.editage.com/insights</a:t>
            </a:r>
            <a:endParaRPr lang="en-US" dirty="0">
              <a:solidFill>
                <a:schemeClr val="tx1">
                  <a:lumMod val="75000"/>
                  <a:lumOff val="25000"/>
                </a:schemeClr>
              </a:solidFill>
            </a:endParaRPr>
          </a:p>
        </p:txBody>
      </p:sp>
      <p:sp>
        <p:nvSpPr>
          <p:cNvPr id="11" name="TextBox 10"/>
          <p:cNvSpPr txBox="1"/>
          <p:nvPr/>
        </p:nvSpPr>
        <p:spPr>
          <a:xfrm>
            <a:off x="6019800" y="3810000"/>
            <a:ext cx="2666020" cy="369332"/>
          </a:xfrm>
          <a:prstGeom prst="rect">
            <a:avLst/>
          </a:prstGeom>
          <a:noFill/>
        </p:spPr>
        <p:txBody>
          <a:bodyPr wrap="square" rtlCol="0">
            <a:spAutoFit/>
          </a:bodyPr>
          <a:lstStyle/>
          <a:p>
            <a:r>
              <a:rPr lang="en-US" b="1" dirty="0" smtClean="0">
                <a:solidFill>
                  <a:schemeClr val="tx1">
                    <a:lumMod val="75000"/>
                    <a:lumOff val="25000"/>
                  </a:schemeClr>
                </a:solidFill>
              </a:rPr>
              <a:t>www.editage.jp/insights</a:t>
            </a:r>
            <a:endParaRPr lang="en-US" dirty="0">
              <a:solidFill>
                <a:schemeClr val="tx1">
                  <a:lumMod val="75000"/>
                  <a:lumOff val="25000"/>
                </a:schemeClr>
              </a:solidFill>
            </a:endParaRPr>
          </a:p>
        </p:txBody>
      </p:sp>
      <p:sp>
        <p:nvSpPr>
          <p:cNvPr id="13" name="TextBox 12"/>
          <p:cNvSpPr txBox="1"/>
          <p:nvPr/>
        </p:nvSpPr>
        <p:spPr>
          <a:xfrm>
            <a:off x="6002288" y="5193268"/>
            <a:ext cx="2760712" cy="369332"/>
          </a:xfrm>
          <a:prstGeom prst="rect">
            <a:avLst/>
          </a:prstGeom>
          <a:noFill/>
        </p:spPr>
        <p:txBody>
          <a:bodyPr wrap="square" rtlCol="0">
            <a:spAutoFit/>
          </a:bodyPr>
          <a:lstStyle/>
          <a:p>
            <a:r>
              <a:rPr lang="en-US" b="1" dirty="0" smtClean="0">
                <a:solidFill>
                  <a:schemeClr val="tx1">
                    <a:lumMod val="75000"/>
                    <a:lumOff val="25000"/>
                  </a:schemeClr>
                </a:solidFill>
              </a:rPr>
              <a:t>www.editage.cn/insights</a:t>
            </a:r>
            <a:endParaRPr lang="en-US" dirty="0">
              <a:solidFill>
                <a:schemeClr val="tx1">
                  <a:lumMod val="75000"/>
                  <a:lumOff val="25000"/>
                </a:schemeClr>
              </a:solidFill>
            </a:endParaRPr>
          </a:p>
        </p:txBody>
      </p:sp>
      <p:sp>
        <p:nvSpPr>
          <p:cNvPr id="15" name="TextBox 14"/>
          <p:cNvSpPr txBox="1"/>
          <p:nvPr/>
        </p:nvSpPr>
        <p:spPr>
          <a:xfrm>
            <a:off x="1600200" y="5193268"/>
            <a:ext cx="3019886" cy="369332"/>
          </a:xfrm>
          <a:prstGeom prst="rect">
            <a:avLst/>
          </a:prstGeom>
          <a:noFill/>
        </p:spPr>
        <p:txBody>
          <a:bodyPr wrap="square" rtlCol="0">
            <a:spAutoFit/>
          </a:bodyPr>
          <a:lstStyle/>
          <a:p>
            <a:r>
              <a:rPr lang="en-US" b="1" dirty="0" smtClean="0">
                <a:solidFill>
                  <a:schemeClr val="tx1">
                    <a:lumMod val="75000"/>
                    <a:lumOff val="25000"/>
                  </a:schemeClr>
                </a:solidFill>
              </a:rPr>
              <a:t>www.editage.co.kr/insights</a:t>
            </a:r>
            <a:endParaRPr lang="en-US" dirty="0">
              <a:solidFill>
                <a:schemeClr val="tx1">
                  <a:lumMod val="75000"/>
                  <a:lumOff val="25000"/>
                </a:schemeClr>
              </a:solidFill>
            </a:endParaRPr>
          </a:p>
        </p:txBody>
      </p:sp>
      <p:sp>
        <p:nvSpPr>
          <p:cNvPr id="16" name="Slide Number Placeholder 1"/>
          <p:cNvSpPr>
            <a:spLocks noGrp="1"/>
          </p:cNvSpPr>
          <p:nvPr>
            <p:ph type="sldNum" sz="quarter" idx="4"/>
          </p:nvPr>
        </p:nvSpPr>
        <p:spPr>
          <a:xfrm>
            <a:off x="6840252" y="6345324"/>
            <a:ext cx="2133600" cy="365125"/>
          </a:xfrm>
        </p:spPr>
        <p:txBody>
          <a:bodyPr/>
          <a:lstStyle/>
          <a:p>
            <a:fld id="{BB279A16-9911-44BB-B7EF-27C331CE3E4C}" type="slidenum">
              <a:rPr lang="en-US" smtClean="0">
                <a:solidFill>
                  <a:prstClr val="black">
                    <a:tint val="75000"/>
                  </a:prstClr>
                </a:solidFill>
              </a:rPr>
              <a:pPr/>
              <a:t>11</a:t>
            </a:fld>
            <a:endParaRPr lang="en-US" dirty="0">
              <a:solidFill>
                <a:prstClr val="black">
                  <a:tint val="75000"/>
                </a:prstClr>
              </a:solidFill>
            </a:endParaRPr>
          </a:p>
        </p:txBody>
      </p:sp>
      <p:sp>
        <p:nvSpPr>
          <p:cNvPr id="17" name="Oval 16"/>
          <p:cNvSpPr/>
          <p:nvPr/>
        </p:nvSpPr>
        <p:spPr>
          <a:xfrm>
            <a:off x="685800" y="4935488"/>
            <a:ext cx="914400" cy="855712"/>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t>KR</a:t>
            </a:r>
            <a:endParaRPr lang="en-US" sz="1500" b="1" dirty="0"/>
          </a:p>
        </p:txBody>
      </p:sp>
      <p:sp>
        <p:nvSpPr>
          <p:cNvPr id="18" name="Oval 17"/>
          <p:cNvSpPr/>
          <p:nvPr/>
        </p:nvSpPr>
        <p:spPr>
          <a:xfrm>
            <a:off x="5105400" y="3597555"/>
            <a:ext cx="914400" cy="855712"/>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smtClean="0"/>
              <a:t>JP</a:t>
            </a:r>
            <a:endParaRPr lang="en-US" sz="1500" b="1" dirty="0"/>
          </a:p>
        </p:txBody>
      </p:sp>
      <p:sp>
        <p:nvSpPr>
          <p:cNvPr id="19" name="Oval 18"/>
          <p:cNvSpPr/>
          <p:nvPr/>
        </p:nvSpPr>
        <p:spPr>
          <a:xfrm>
            <a:off x="5105400" y="4953000"/>
            <a:ext cx="914400" cy="855712"/>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b="1" dirty="0"/>
              <a:t>C</a:t>
            </a:r>
            <a:r>
              <a:rPr lang="en-US" sz="2800" b="1" dirty="0" smtClean="0"/>
              <a:t>N</a:t>
            </a:r>
            <a:endParaRPr lang="en-US" sz="1500" b="1" dirty="0"/>
          </a:p>
        </p:txBody>
      </p:sp>
    </p:spTree>
    <p:extLst>
      <p:ext uri="{BB962C8B-B14F-4D97-AF65-F5344CB8AC3E}">
        <p14:creationId xmlns:p14="http://schemas.microsoft.com/office/powerpoint/2010/main" val="19290832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fileserver\Print\Print\Editage\editage_COM\Insights\PPT\topic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62" y="1114425"/>
            <a:ext cx="8896350" cy="475297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4"/>
          <p:cNvSpPr>
            <a:spLocks noGrp="1"/>
          </p:cNvSpPr>
          <p:nvPr>
            <p:ph type="title"/>
          </p:nvPr>
        </p:nvSpPr>
        <p:spPr>
          <a:xfrm>
            <a:off x="76200" y="14288"/>
            <a:ext cx="8991600" cy="900112"/>
          </a:xfrm>
        </p:spPr>
        <p:txBody>
          <a:bodyPr>
            <a:normAutofit/>
          </a:bodyPr>
          <a:lstStyle/>
          <a:p>
            <a:r>
              <a:rPr lang="en-US" sz="3400" dirty="0" smtClean="0"/>
              <a:t>Tutorials </a:t>
            </a:r>
            <a:r>
              <a:rPr lang="en-US" sz="3400" dirty="0"/>
              <a:t>on all aspects of </a:t>
            </a:r>
            <a:r>
              <a:rPr lang="en-US" sz="3400" dirty="0" smtClean="0"/>
              <a:t>academic publication </a:t>
            </a:r>
            <a:endParaRPr lang="en-IN" sz="3400" dirty="0"/>
          </a:p>
        </p:txBody>
      </p:sp>
      <p:sp>
        <p:nvSpPr>
          <p:cNvPr id="5" name="Slide Number Placeholder 1"/>
          <p:cNvSpPr>
            <a:spLocks noGrp="1"/>
          </p:cNvSpPr>
          <p:nvPr>
            <p:ph type="sldNum" sz="quarter" idx="4"/>
          </p:nvPr>
        </p:nvSpPr>
        <p:spPr>
          <a:xfrm>
            <a:off x="6840252" y="6345324"/>
            <a:ext cx="2133600" cy="365125"/>
          </a:xfrm>
        </p:spPr>
        <p:txBody>
          <a:bodyPr/>
          <a:lstStyle/>
          <a:p>
            <a:fld id="{BB279A16-9911-44BB-B7EF-27C331CE3E4C}" type="slidenum">
              <a:rPr lang="en-US" smtClean="0">
                <a:solidFill>
                  <a:prstClr val="black">
                    <a:tint val="75000"/>
                  </a:prstClr>
                </a:solidFill>
              </a:rPr>
              <a:pPr/>
              <a:t>12</a:t>
            </a:fld>
            <a:endParaRPr lang="en-US" dirty="0">
              <a:solidFill>
                <a:prstClr val="black">
                  <a:tint val="75000"/>
                </a:prstClr>
              </a:solidFill>
            </a:endParaRPr>
          </a:p>
        </p:txBody>
      </p:sp>
    </p:spTree>
    <p:extLst>
      <p:ext uri="{BB962C8B-B14F-4D97-AF65-F5344CB8AC3E}">
        <p14:creationId xmlns:p14="http://schemas.microsoft.com/office/powerpoint/2010/main" val="15557895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79512" y="2924944"/>
            <a:ext cx="8784976" cy="1440160"/>
          </a:xfrm>
          <a:prstGeom prst="roundRect">
            <a:avLst/>
          </a:prstGeom>
          <a:solidFill>
            <a:schemeClr val="bg1"/>
          </a:solidFill>
          <a:ln>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smtClean="0">
                <a:solidFill>
                  <a:srgbClr val="0070C0"/>
                </a:solidFill>
              </a:rPr>
              <a:t>                               </a:t>
            </a:r>
            <a:endParaRPr lang="en-US" sz="1200" dirty="0">
              <a:solidFill>
                <a:schemeClr val="tx1"/>
              </a:solidFill>
            </a:endParaRPr>
          </a:p>
        </p:txBody>
      </p:sp>
      <p:sp>
        <p:nvSpPr>
          <p:cNvPr id="5" name="Title 4"/>
          <p:cNvSpPr>
            <a:spLocks noGrp="1"/>
          </p:cNvSpPr>
          <p:nvPr>
            <p:ph type="title"/>
          </p:nvPr>
        </p:nvSpPr>
        <p:spPr>
          <a:xfrm>
            <a:off x="76200" y="76200"/>
            <a:ext cx="8928100" cy="990600"/>
          </a:xfrm>
        </p:spPr>
        <p:txBody>
          <a:bodyPr>
            <a:noAutofit/>
          </a:bodyPr>
          <a:lstStyle/>
          <a:p>
            <a:r>
              <a:rPr lang="en-IN" sz="3400" dirty="0" smtClean="0"/>
              <a:t>Guidance at every stage of the </a:t>
            </a:r>
            <a:br>
              <a:rPr lang="en-IN" sz="3400" dirty="0" smtClean="0"/>
            </a:br>
            <a:r>
              <a:rPr lang="en-IN" sz="3400" dirty="0" smtClean="0"/>
              <a:t>publication process</a:t>
            </a:r>
            <a:endParaRPr lang="en-IN" sz="3400" dirty="0"/>
          </a:p>
        </p:txBody>
      </p:sp>
      <p:sp>
        <p:nvSpPr>
          <p:cNvPr id="2" name="Rounded Rectangle 1"/>
          <p:cNvSpPr/>
          <p:nvPr/>
        </p:nvSpPr>
        <p:spPr>
          <a:xfrm>
            <a:off x="179512" y="1232756"/>
            <a:ext cx="8784976" cy="1440160"/>
          </a:xfrm>
          <a:prstGeom prst="roundRect">
            <a:avLst/>
          </a:prstGeom>
          <a:solidFill>
            <a:schemeClr val="bg1"/>
          </a:solidFill>
          <a:ln>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200" dirty="0">
              <a:solidFill>
                <a:schemeClr val="tx1"/>
              </a:solidFill>
            </a:endParaRPr>
          </a:p>
        </p:txBody>
      </p:sp>
      <p:pic>
        <p:nvPicPr>
          <p:cNvPr id="4098" name="Picture 2" descr="\\MUM03A-FS\WebTeam\Library\Pictures\Insights Thumbnails\4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3176972"/>
            <a:ext cx="1404156" cy="936104"/>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p:cNvSpPr/>
          <p:nvPr/>
        </p:nvSpPr>
        <p:spPr>
          <a:xfrm>
            <a:off x="147428" y="4666182"/>
            <a:ext cx="8784976" cy="1404156"/>
          </a:xfrm>
          <a:prstGeom prst="roundRect">
            <a:avLst/>
          </a:prstGeom>
          <a:solidFill>
            <a:schemeClr val="bg1"/>
          </a:solidFill>
          <a:ln>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000" dirty="0">
              <a:solidFill>
                <a:schemeClr val="tx1"/>
              </a:solidFill>
            </a:endParaRPr>
          </a:p>
          <a:p>
            <a:r>
              <a:rPr lang="en-US" sz="1400" dirty="0" smtClean="0">
                <a:solidFill>
                  <a:schemeClr val="tx1"/>
                </a:solidFill>
              </a:rPr>
              <a:t>                                         </a:t>
            </a:r>
            <a:endParaRPr lang="en-US" sz="1200" dirty="0">
              <a:solidFill>
                <a:schemeClr val="tx1"/>
              </a:solidFill>
            </a:endParaRPr>
          </a:p>
        </p:txBody>
      </p:sp>
      <p:pic>
        <p:nvPicPr>
          <p:cNvPr id="4100" name="Picture 4" descr="\\MUM03A-FS\WebTeam\Library\Pictures\iStock_000003136951Lar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532" y="1484783"/>
            <a:ext cx="1404156" cy="9361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532" y="4862172"/>
            <a:ext cx="1440160" cy="963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9692" y="4666182"/>
            <a:ext cx="6809964" cy="44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55739" y="5074301"/>
            <a:ext cx="6727141" cy="817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5000" y="2994971"/>
            <a:ext cx="6857999" cy="425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37084" y="3428740"/>
            <a:ext cx="6739174" cy="53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2448" y="1364102"/>
            <a:ext cx="4972582" cy="310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37084" y="1702400"/>
            <a:ext cx="6675957" cy="895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Slide Number Placeholder 1"/>
          <p:cNvSpPr>
            <a:spLocks noGrp="1"/>
          </p:cNvSpPr>
          <p:nvPr>
            <p:ph type="sldNum" sz="quarter" idx="4"/>
          </p:nvPr>
        </p:nvSpPr>
        <p:spPr>
          <a:xfrm>
            <a:off x="6840252" y="6345324"/>
            <a:ext cx="2133600" cy="365125"/>
          </a:xfrm>
        </p:spPr>
        <p:txBody>
          <a:bodyPr/>
          <a:lstStyle/>
          <a:p>
            <a:fld id="{BB279A16-9911-44BB-B7EF-27C331CE3E4C}" type="slidenum">
              <a:rPr lang="en-US" smtClean="0">
                <a:solidFill>
                  <a:prstClr val="black">
                    <a:tint val="75000"/>
                  </a:prstClr>
                </a:solidFill>
              </a:rPr>
              <a:pPr/>
              <a:t>13</a:t>
            </a:fld>
            <a:endParaRPr lang="en-US" dirty="0">
              <a:solidFill>
                <a:prstClr val="black">
                  <a:tint val="75000"/>
                </a:prstClr>
              </a:solidFill>
            </a:endParaRPr>
          </a:p>
        </p:txBody>
      </p:sp>
    </p:spTree>
    <p:extLst>
      <p:ext uri="{BB962C8B-B14F-4D97-AF65-F5344CB8AC3E}">
        <p14:creationId xmlns:p14="http://schemas.microsoft.com/office/powerpoint/2010/main" val="7410329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52400"/>
            <a:ext cx="9144000" cy="900112"/>
          </a:xfrm>
        </p:spPr>
        <p:txBody>
          <a:bodyPr>
            <a:noAutofit/>
          </a:bodyPr>
          <a:lstStyle/>
          <a:p>
            <a:r>
              <a:rPr lang="en-US" sz="3400" dirty="0" smtClean="0"/>
              <a:t>Expert interviews giving authors and editors advice and tips</a:t>
            </a:r>
            <a:endParaRPr lang="en-US" sz="3400" dirty="0"/>
          </a:p>
        </p:txBody>
      </p:sp>
      <p:sp>
        <p:nvSpPr>
          <p:cNvPr id="15" name="Slide Number Placeholder 1"/>
          <p:cNvSpPr>
            <a:spLocks noGrp="1"/>
          </p:cNvSpPr>
          <p:nvPr>
            <p:ph type="sldNum" sz="quarter" idx="4"/>
          </p:nvPr>
        </p:nvSpPr>
        <p:spPr>
          <a:xfrm>
            <a:off x="6840252" y="6345324"/>
            <a:ext cx="2133600" cy="365125"/>
          </a:xfrm>
        </p:spPr>
        <p:txBody>
          <a:bodyPr/>
          <a:lstStyle/>
          <a:p>
            <a:fld id="{BB279A16-9911-44BB-B7EF-27C331CE3E4C}" type="slidenum">
              <a:rPr lang="en-US" smtClean="0">
                <a:solidFill>
                  <a:prstClr val="black">
                    <a:tint val="75000"/>
                  </a:prstClr>
                </a:solidFill>
              </a:rPr>
              <a:pPr/>
              <a:t>14</a:t>
            </a:fld>
            <a:endParaRPr lang="en-US" dirty="0">
              <a:solidFill>
                <a:prstClr val="black">
                  <a:tint val="75000"/>
                </a:prstClr>
              </a:solidFill>
            </a:endParaRPr>
          </a:p>
        </p:txBody>
      </p:sp>
      <p:grpSp>
        <p:nvGrpSpPr>
          <p:cNvPr id="13" name="Group 12"/>
          <p:cNvGrpSpPr/>
          <p:nvPr/>
        </p:nvGrpSpPr>
        <p:grpSpPr>
          <a:xfrm>
            <a:off x="247352" y="1371600"/>
            <a:ext cx="4231677" cy="1413182"/>
            <a:chOff x="171152" y="1482418"/>
            <a:chExt cx="4231677" cy="1413182"/>
          </a:xfrm>
        </p:grpSpPr>
        <p:sp>
          <p:nvSpPr>
            <p:cNvPr id="3" name="Rectangle 2"/>
            <p:cNvSpPr/>
            <p:nvPr/>
          </p:nvSpPr>
          <p:spPr>
            <a:xfrm>
              <a:off x="171152" y="1482418"/>
              <a:ext cx="4231677" cy="1413182"/>
            </a:xfrm>
            <a:prstGeom prst="rect">
              <a:avLst/>
            </a:prstGeom>
            <a:ln w="9525">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p:cNvSpPr txBox="1"/>
            <p:nvPr/>
          </p:nvSpPr>
          <p:spPr>
            <a:xfrm>
              <a:off x="1565332" y="1556914"/>
              <a:ext cx="2608898" cy="523220"/>
            </a:xfrm>
            <a:prstGeom prst="rect">
              <a:avLst/>
            </a:prstGeom>
            <a:noFill/>
          </p:spPr>
          <p:txBody>
            <a:bodyPr wrap="square" rtlCol="0">
              <a:spAutoFit/>
            </a:bodyPr>
            <a:lstStyle/>
            <a:p>
              <a:r>
                <a:rPr lang="en-US" sz="1400" b="1" dirty="0" smtClean="0">
                  <a:solidFill>
                    <a:schemeClr val="accent5">
                      <a:lumMod val="50000"/>
                    </a:schemeClr>
                  </a:solidFill>
                </a:rPr>
                <a:t>What makes a great </a:t>
              </a:r>
              <a:r>
                <a:rPr lang="en-US" sz="1200" b="1" dirty="0" smtClean="0">
                  <a:solidFill>
                    <a:schemeClr val="accent5">
                      <a:lumMod val="50000"/>
                    </a:schemeClr>
                  </a:solidFill>
                </a:rPr>
                <a:t>submission</a:t>
              </a:r>
              <a:r>
                <a:rPr lang="en-US" sz="1400" b="1" dirty="0" smtClean="0">
                  <a:solidFill>
                    <a:schemeClr val="accent5">
                      <a:lumMod val="50000"/>
                    </a:schemeClr>
                  </a:solidFill>
                </a:rPr>
                <a:t> package?</a:t>
              </a:r>
              <a:endParaRPr lang="en-US" sz="1400" b="1" dirty="0">
                <a:solidFill>
                  <a:schemeClr val="accent5">
                    <a:lumMod val="50000"/>
                  </a:schemeClr>
                </a:solidFill>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0749" t="14304" b="13241"/>
            <a:stretch/>
          </p:blipFill>
          <p:spPr>
            <a:xfrm>
              <a:off x="175317" y="1605702"/>
              <a:ext cx="1297736" cy="943516"/>
            </a:xfrm>
            <a:prstGeom prst="rect">
              <a:avLst/>
            </a:prstGeom>
          </p:spPr>
        </p:pic>
        <p:sp>
          <p:nvSpPr>
            <p:cNvPr id="12" name="TextBox 11"/>
            <p:cNvSpPr txBox="1"/>
            <p:nvPr/>
          </p:nvSpPr>
          <p:spPr>
            <a:xfrm>
              <a:off x="1519551" y="2320618"/>
              <a:ext cx="2837497" cy="461665"/>
            </a:xfrm>
            <a:prstGeom prst="rect">
              <a:avLst/>
            </a:prstGeom>
            <a:noFill/>
          </p:spPr>
          <p:txBody>
            <a:bodyPr wrap="square" rtlCol="0">
              <a:spAutoFit/>
            </a:bodyPr>
            <a:lstStyle/>
            <a:p>
              <a:r>
                <a:rPr lang="en-US" sz="1200" b="1" dirty="0" smtClean="0">
                  <a:solidFill>
                    <a:schemeClr val="tx1">
                      <a:lumMod val="65000"/>
                      <a:lumOff val="35000"/>
                    </a:schemeClr>
                  </a:solidFill>
                </a:rPr>
                <a:t>Editor-in-Chief, </a:t>
              </a:r>
              <a:r>
                <a:rPr lang="en-US" sz="1200" b="1" i="1" dirty="0" smtClean="0">
                  <a:solidFill>
                    <a:schemeClr val="tx1">
                      <a:lumMod val="65000"/>
                      <a:lumOff val="35000"/>
                    </a:schemeClr>
                  </a:solidFill>
                </a:rPr>
                <a:t>NRC </a:t>
              </a:r>
              <a:r>
                <a:rPr lang="en-US" sz="1200" b="1" i="1" dirty="0">
                  <a:solidFill>
                    <a:schemeClr val="tx1">
                      <a:lumMod val="65000"/>
                      <a:lumOff val="35000"/>
                    </a:schemeClr>
                  </a:solidFill>
                </a:rPr>
                <a:t>Research Press/Canadian Science Publishing</a:t>
              </a:r>
            </a:p>
          </p:txBody>
        </p:sp>
        <p:sp>
          <p:nvSpPr>
            <p:cNvPr id="18" name="TextBox 17"/>
            <p:cNvSpPr txBox="1"/>
            <p:nvPr/>
          </p:nvSpPr>
          <p:spPr>
            <a:xfrm>
              <a:off x="1524000" y="2086256"/>
              <a:ext cx="1564677" cy="307777"/>
            </a:xfrm>
            <a:prstGeom prst="rect">
              <a:avLst/>
            </a:prstGeom>
            <a:noFill/>
          </p:spPr>
          <p:txBody>
            <a:bodyPr wrap="square" rtlCol="0">
              <a:spAutoFit/>
            </a:bodyPr>
            <a:lstStyle/>
            <a:p>
              <a:r>
                <a:rPr lang="en-US" sz="1400" b="1" dirty="0" smtClean="0">
                  <a:solidFill>
                    <a:schemeClr val="tx1">
                      <a:lumMod val="65000"/>
                      <a:lumOff val="35000"/>
                    </a:schemeClr>
                  </a:solidFill>
                </a:rPr>
                <a:t>Dr. Bruce P. </a:t>
              </a:r>
              <a:r>
                <a:rPr lang="en-US" sz="1400" b="1" dirty="0" err="1" smtClean="0">
                  <a:solidFill>
                    <a:schemeClr val="tx1">
                      <a:lumMod val="65000"/>
                      <a:lumOff val="35000"/>
                    </a:schemeClr>
                  </a:solidFill>
                </a:rPr>
                <a:t>Dancik</a:t>
              </a:r>
              <a:endParaRPr lang="en-US" sz="1400" b="1" i="1" dirty="0">
                <a:solidFill>
                  <a:schemeClr val="tx1">
                    <a:lumMod val="65000"/>
                    <a:lumOff val="35000"/>
                  </a:schemeClr>
                </a:solidFill>
              </a:endParaRPr>
            </a:p>
          </p:txBody>
        </p:sp>
      </p:grpSp>
      <p:grpSp>
        <p:nvGrpSpPr>
          <p:cNvPr id="16" name="Group 15"/>
          <p:cNvGrpSpPr/>
          <p:nvPr/>
        </p:nvGrpSpPr>
        <p:grpSpPr>
          <a:xfrm>
            <a:off x="4683723" y="1371600"/>
            <a:ext cx="4231677" cy="1413182"/>
            <a:chOff x="4607523" y="1482418"/>
            <a:chExt cx="4231677" cy="1413182"/>
          </a:xfrm>
        </p:grpSpPr>
        <p:sp>
          <p:nvSpPr>
            <p:cNvPr id="19" name="Rectangle 18"/>
            <p:cNvSpPr/>
            <p:nvPr/>
          </p:nvSpPr>
          <p:spPr>
            <a:xfrm>
              <a:off x="4607523" y="1482418"/>
              <a:ext cx="4231677" cy="1413182"/>
            </a:xfrm>
            <a:prstGeom prst="rect">
              <a:avLst/>
            </a:prstGeom>
            <a:ln w="9525">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TextBox 19"/>
            <p:cNvSpPr txBox="1"/>
            <p:nvPr/>
          </p:nvSpPr>
          <p:spPr>
            <a:xfrm>
              <a:off x="6001703" y="1522296"/>
              <a:ext cx="2608898" cy="307777"/>
            </a:xfrm>
            <a:prstGeom prst="rect">
              <a:avLst/>
            </a:prstGeom>
            <a:noFill/>
            <a:ln>
              <a:noFill/>
            </a:ln>
          </p:spPr>
          <p:txBody>
            <a:bodyPr wrap="square" rtlCol="0">
              <a:spAutoFit/>
            </a:bodyPr>
            <a:lstStyle/>
            <a:p>
              <a:r>
                <a:rPr lang="en-US" sz="1400" b="1" dirty="0">
                  <a:solidFill>
                    <a:schemeClr val="accent5">
                      <a:lumMod val="50000"/>
                    </a:schemeClr>
                  </a:solidFill>
                </a:rPr>
                <a:t>Navigating through peer review</a:t>
              </a:r>
            </a:p>
          </p:txBody>
        </p:sp>
        <p:sp>
          <p:nvSpPr>
            <p:cNvPr id="22" name="TextBox 21"/>
            <p:cNvSpPr txBox="1"/>
            <p:nvPr/>
          </p:nvSpPr>
          <p:spPr>
            <a:xfrm>
              <a:off x="6006152" y="2231408"/>
              <a:ext cx="2743199" cy="461665"/>
            </a:xfrm>
            <a:prstGeom prst="rect">
              <a:avLst/>
            </a:prstGeom>
            <a:noFill/>
            <a:ln>
              <a:noFill/>
            </a:ln>
          </p:spPr>
          <p:txBody>
            <a:bodyPr wrap="square" rtlCol="0">
              <a:spAutoFit/>
            </a:bodyPr>
            <a:lstStyle/>
            <a:p>
              <a:r>
                <a:rPr lang="en-US" sz="1200" b="1" dirty="0">
                  <a:solidFill>
                    <a:schemeClr val="tx1">
                      <a:lumMod val="65000"/>
                      <a:lumOff val="35000"/>
                    </a:schemeClr>
                  </a:solidFill>
                </a:rPr>
                <a:t>Editor-in-Chief, </a:t>
              </a:r>
              <a:r>
                <a:rPr lang="en-IN" sz="1200" b="1" i="1" dirty="0" smtClean="0">
                  <a:solidFill>
                    <a:schemeClr val="tx1">
                      <a:lumMod val="65000"/>
                      <a:lumOff val="35000"/>
                    </a:schemeClr>
                  </a:solidFill>
                </a:rPr>
                <a:t>International </a:t>
              </a:r>
              <a:r>
                <a:rPr lang="en-IN" sz="1200" b="1" i="1" dirty="0">
                  <a:solidFill>
                    <a:schemeClr val="tx1">
                      <a:lumMod val="65000"/>
                      <a:lumOff val="35000"/>
                    </a:schemeClr>
                  </a:solidFill>
                </a:rPr>
                <a:t>Journal of Clinical Practice</a:t>
              </a:r>
              <a:endParaRPr lang="en-US" sz="1200" b="1" i="1" dirty="0">
                <a:solidFill>
                  <a:schemeClr val="tx1">
                    <a:lumMod val="65000"/>
                    <a:lumOff val="35000"/>
                  </a:schemeClr>
                </a:solidFill>
              </a:endParaRPr>
            </a:p>
          </p:txBody>
        </p:sp>
        <p:sp>
          <p:nvSpPr>
            <p:cNvPr id="23" name="TextBox 22"/>
            <p:cNvSpPr txBox="1"/>
            <p:nvPr/>
          </p:nvSpPr>
          <p:spPr>
            <a:xfrm>
              <a:off x="6019800" y="1981200"/>
              <a:ext cx="1564677" cy="307777"/>
            </a:xfrm>
            <a:prstGeom prst="rect">
              <a:avLst/>
            </a:prstGeom>
            <a:noFill/>
            <a:ln>
              <a:noFill/>
            </a:ln>
          </p:spPr>
          <p:txBody>
            <a:bodyPr wrap="square" rtlCol="0">
              <a:spAutoFit/>
            </a:bodyPr>
            <a:lstStyle/>
            <a:p>
              <a:r>
                <a:rPr lang="en-US" sz="1400" b="1" dirty="0">
                  <a:solidFill>
                    <a:schemeClr val="tx1">
                      <a:lumMod val="65000"/>
                      <a:lumOff val="35000"/>
                    </a:schemeClr>
                  </a:solidFill>
                </a:rPr>
                <a:t>Dr. Leslie </a:t>
              </a:r>
              <a:r>
                <a:rPr lang="en-US" sz="1400" b="1" dirty="0" err="1">
                  <a:solidFill>
                    <a:schemeClr val="tx1">
                      <a:lumMod val="65000"/>
                      <a:lumOff val="35000"/>
                    </a:schemeClr>
                  </a:solidFill>
                </a:rPr>
                <a:t>Citrome</a:t>
              </a:r>
              <a:endParaRPr lang="en-US" sz="1400" b="1" i="1" dirty="0">
                <a:solidFill>
                  <a:schemeClr val="tx1">
                    <a:lumMod val="65000"/>
                    <a:lumOff val="35000"/>
                  </a:schemeClr>
                </a:solidFill>
              </a:endParaRPr>
            </a:p>
          </p:txBody>
        </p:sp>
      </p:grpSp>
      <p:grpSp>
        <p:nvGrpSpPr>
          <p:cNvPr id="17" name="Group 16"/>
          <p:cNvGrpSpPr/>
          <p:nvPr/>
        </p:nvGrpSpPr>
        <p:grpSpPr>
          <a:xfrm>
            <a:off x="4607522" y="4687048"/>
            <a:ext cx="4231677" cy="1413182"/>
            <a:chOff x="-4418548" y="5031552"/>
            <a:chExt cx="4231677" cy="1413182"/>
          </a:xfrm>
        </p:grpSpPr>
        <p:sp>
          <p:nvSpPr>
            <p:cNvPr id="24" name="Rectangle 23"/>
            <p:cNvSpPr/>
            <p:nvPr/>
          </p:nvSpPr>
          <p:spPr>
            <a:xfrm>
              <a:off x="-4418548" y="5031552"/>
              <a:ext cx="4231677" cy="1413182"/>
            </a:xfrm>
            <a:prstGeom prst="rect">
              <a:avLst/>
            </a:prstGeom>
            <a:ln w="9525">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TextBox 24"/>
            <p:cNvSpPr txBox="1"/>
            <p:nvPr/>
          </p:nvSpPr>
          <p:spPr>
            <a:xfrm>
              <a:off x="-3024368" y="5106048"/>
              <a:ext cx="2608898" cy="738664"/>
            </a:xfrm>
            <a:prstGeom prst="rect">
              <a:avLst/>
            </a:prstGeom>
            <a:noFill/>
            <a:ln>
              <a:noFill/>
            </a:ln>
          </p:spPr>
          <p:txBody>
            <a:bodyPr wrap="square" rtlCol="0">
              <a:spAutoFit/>
            </a:bodyPr>
            <a:lstStyle/>
            <a:p>
              <a:r>
                <a:rPr lang="en-IN" sz="1400" b="1" dirty="0">
                  <a:solidFill>
                    <a:schemeClr val="accent5">
                      <a:lumMod val="50000"/>
                    </a:schemeClr>
                  </a:solidFill>
                </a:rPr>
                <a:t>How the DOI ensures persistence and traceability of published papers</a:t>
              </a:r>
              <a:endParaRPr lang="en-US" sz="1400" b="1" dirty="0">
                <a:solidFill>
                  <a:schemeClr val="accent5">
                    <a:lumMod val="50000"/>
                  </a:schemeClr>
                </a:solidFill>
              </a:endParaRPr>
            </a:p>
          </p:txBody>
        </p:sp>
        <p:sp>
          <p:nvSpPr>
            <p:cNvPr id="27" name="TextBox 26"/>
            <p:cNvSpPr txBox="1"/>
            <p:nvPr/>
          </p:nvSpPr>
          <p:spPr>
            <a:xfrm>
              <a:off x="-3047998" y="6073152"/>
              <a:ext cx="2116364" cy="276999"/>
            </a:xfrm>
            <a:prstGeom prst="rect">
              <a:avLst/>
            </a:prstGeom>
            <a:noFill/>
            <a:ln>
              <a:noFill/>
            </a:ln>
          </p:spPr>
          <p:txBody>
            <a:bodyPr wrap="square" rtlCol="0">
              <a:spAutoFit/>
            </a:bodyPr>
            <a:lstStyle/>
            <a:p>
              <a:r>
                <a:rPr lang="en-US" sz="1200" b="1" dirty="0" smtClean="0">
                  <a:solidFill>
                    <a:schemeClr val="tx1">
                      <a:lumMod val="65000"/>
                      <a:lumOff val="35000"/>
                    </a:schemeClr>
                  </a:solidFill>
                </a:rPr>
                <a:t>Product Manager, CrossRef</a:t>
              </a:r>
              <a:endParaRPr lang="en-US" sz="1200" b="1" i="1" dirty="0">
                <a:solidFill>
                  <a:schemeClr val="tx1">
                    <a:lumMod val="65000"/>
                    <a:lumOff val="35000"/>
                  </a:schemeClr>
                </a:solidFill>
              </a:endParaRPr>
            </a:p>
          </p:txBody>
        </p:sp>
        <p:sp>
          <p:nvSpPr>
            <p:cNvPr id="28" name="TextBox 27"/>
            <p:cNvSpPr txBox="1"/>
            <p:nvPr/>
          </p:nvSpPr>
          <p:spPr>
            <a:xfrm>
              <a:off x="-3046947" y="5827927"/>
              <a:ext cx="1564677" cy="307777"/>
            </a:xfrm>
            <a:prstGeom prst="rect">
              <a:avLst/>
            </a:prstGeom>
            <a:noFill/>
            <a:ln>
              <a:noFill/>
            </a:ln>
          </p:spPr>
          <p:txBody>
            <a:bodyPr wrap="square" rtlCol="0">
              <a:spAutoFit/>
            </a:bodyPr>
            <a:lstStyle/>
            <a:p>
              <a:r>
                <a:rPr lang="en-US" sz="1400" b="1" dirty="0" smtClean="0">
                  <a:solidFill>
                    <a:schemeClr val="tx1">
                      <a:lumMod val="65000"/>
                      <a:lumOff val="35000"/>
                    </a:schemeClr>
                  </a:solidFill>
                </a:rPr>
                <a:t>Rachael </a:t>
              </a:r>
              <a:r>
                <a:rPr lang="en-US" sz="1400" b="1" dirty="0" err="1" smtClean="0">
                  <a:solidFill>
                    <a:schemeClr val="tx1">
                      <a:lumMod val="65000"/>
                      <a:lumOff val="35000"/>
                    </a:schemeClr>
                  </a:solidFill>
                </a:rPr>
                <a:t>Lammey</a:t>
              </a:r>
              <a:endParaRPr lang="en-US" sz="1400" b="1" i="1" dirty="0">
                <a:solidFill>
                  <a:schemeClr val="tx1">
                    <a:lumMod val="65000"/>
                    <a:lumOff val="35000"/>
                  </a:schemeClr>
                </a:solidFill>
              </a:endParaRPr>
            </a:p>
          </p:txBody>
        </p:sp>
      </p:grpSp>
      <p:grpSp>
        <p:nvGrpSpPr>
          <p:cNvPr id="10" name="Group 9"/>
          <p:cNvGrpSpPr/>
          <p:nvPr/>
        </p:nvGrpSpPr>
        <p:grpSpPr>
          <a:xfrm>
            <a:off x="4676240" y="2948699"/>
            <a:ext cx="4239160" cy="1436283"/>
            <a:chOff x="4600040" y="3024899"/>
            <a:chExt cx="4239160" cy="1436283"/>
          </a:xfrm>
        </p:grpSpPr>
        <p:sp>
          <p:nvSpPr>
            <p:cNvPr id="30" name="Rectangle 29"/>
            <p:cNvSpPr/>
            <p:nvPr/>
          </p:nvSpPr>
          <p:spPr>
            <a:xfrm>
              <a:off x="4607523" y="3048000"/>
              <a:ext cx="4231677" cy="1413182"/>
            </a:xfrm>
            <a:prstGeom prst="rect">
              <a:avLst/>
            </a:prstGeom>
            <a:ln w="9525">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 name="TextBox 31"/>
            <p:cNvSpPr txBox="1"/>
            <p:nvPr/>
          </p:nvSpPr>
          <p:spPr>
            <a:xfrm>
              <a:off x="5925502" y="3122496"/>
              <a:ext cx="2608898" cy="523220"/>
            </a:xfrm>
            <a:prstGeom prst="rect">
              <a:avLst/>
            </a:prstGeom>
            <a:noFill/>
            <a:ln>
              <a:noFill/>
            </a:ln>
          </p:spPr>
          <p:txBody>
            <a:bodyPr wrap="square" rtlCol="0">
              <a:spAutoFit/>
            </a:bodyPr>
            <a:lstStyle/>
            <a:p>
              <a:r>
                <a:rPr lang="en-US" sz="1400" b="1" dirty="0" smtClean="0">
                  <a:solidFill>
                    <a:schemeClr val="accent5">
                      <a:lumMod val="50000"/>
                    </a:schemeClr>
                  </a:solidFill>
                </a:rPr>
                <a:t>What makes a  good manuscript, tips for ESL authors, and more!</a:t>
              </a:r>
              <a:endParaRPr lang="en-US" sz="1400" b="1" dirty="0">
                <a:solidFill>
                  <a:schemeClr val="accent5">
                    <a:lumMod val="50000"/>
                  </a:schemeClr>
                </a:solidFill>
              </a:endParaRPr>
            </a:p>
          </p:txBody>
        </p:sp>
        <p:sp>
          <p:nvSpPr>
            <p:cNvPr id="36" name="TextBox 35"/>
            <p:cNvSpPr txBox="1"/>
            <p:nvPr/>
          </p:nvSpPr>
          <p:spPr>
            <a:xfrm>
              <a:off x="5960371" y="3699182"/>
              <a:ext cx="1964429" cy="307777"/>
            </a:xfrm>
            <a:prstGeom prst="rect">
              <a:avLst/>
            </a:prstGeom>
            <a:noFill/>
            <a:ln>
              <a:noFill/>
            </a:ln>
          </p:spPr>
          <p:txBody>
            <a:bodyPr wrap="square" rtlCol="0">
              <a:spAutoFit/>
            </a:bodyPr>
            <a:lstStyle/>
            <a:p>
              <a:r>
                <a:rPr lang="en-US" sz="1400" b="1" dirty="0" smtClean="0">
                  <a:solidFill>
                    <a:schemeClr val="tx1">
                      <a:lumMod val="65000"/>
                      <a:lumOff val="35000"/>
                    </a:schemeClr>
                  </a:solidFill>
                </a:rPr>
                <a:t>Dr. Christian </a:t>
              </a:r>
              <a:r>
                <a:rPr lang="en-US" sz="1400" b="1" dirty="0" err="1" smtClean="0">
                  <a:solidFill>
                    <a:schemeClr val="tx1">
                      <a:lumMod val="65000"/>
                      <a:lumOff val="35000"/>
                    </a:schemeClr>
                  </a:solidFill>
                </a:rPr>
                <a:t>Sterken</a:t>
              </a:r>
              <a:endParaRPr lang="en-US" sz="1400" b="1" i="1" dirty="0">
                <a:solidFill>
                  <a:schemeClr val="tx1">
                    <a:lumMod val="65000"/>
                    <a:lumOff val="35000"/>
                  </a:schemeClr>
                </a:solidFill>
              </a:endParaRPr>
            </a:p>
          </p:txBody>
        </p:sp>
        <p:pic>
          <p:nvPicPr>
            <p:cNvPr id="5127"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r="76516"/>
            <a:stretch/>
          </p:blipFill>
          <p:spPr bwMode="auto">
            <a:xfrm>
              <a:off x="4600040" y="3024899"/>
              <a:ext cx="1247882" cy="134502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33"/>
            <p:cNvSpPr txBox="1"/>
            <p:nvPr/>
          </p:nvSpPr>
          <p:spPr>
            <a:xfrm>
              <a:off x="5957248" y="3917629"/>
              <a:ext cx="2860343" cy="461665"/>
            </a:xfrm>
            <a:prstGeom prst="rect">
              <a:avLst/>
            </a:prstGeom>
            <a:noFill/>
            <a:ln>
              <a:noFill/>
            </a:ln>
          </p:spPr>
          <p:txBody>
            <a:bodyPr wrap="square" rtlCol="0">
              <a:spAutoFit/>
            </a:bodyPr>
            <a:lstStyle/>
            <a:p>
              <a:r>
                <a:rPr lang="en-US" sz="1200" b="1" dirty="0" smtClean="0">
                  <a:solidFill>
                    <a:schemeClr val="tx1">
                      <a:lumMod val="65000"/>
                      <a:lumOff val="35000"/>
                    </a:schemeClr>
                  </a:solidFill>
                </a:rPr>
                <a:t>Author </a:t>
              </a:r>
              <a:r>
                <a:rPr lang="en-US" sz="1200" b="1" dirty="0">
                  <a:solidFill>
                    <a:schemeClr val="tx1">
                      <a:lumMod val="65000"/>
                      <a:lumOff val="35000"/>
                    </a:schemeClr>
                  </a:solidFill>
                </a:rPr>
                <a:t>of </a:t>
              </a:r>
              <a:r>
                <a:rPr lang="en-US" sz="1200" b="1" i="1" dirty="0" smtClean="0">
                  <a:solidFill>
                    <a:schemeClr val="tx1">
                      <a:lumMod val="65000"/>
                      <a:lumOff val="35000"/>
                    </a:schemeClr>
                  </a:solidFill>
                </a:rPr>
                <a:t>Scientific </a:t>
              </a:r>
              <a:r>
                <a:rPr lang="en-US" sz="1200" i="1" dirty="0">
                  <a:solidFill>
                    <a:schemeClr val="tx1">
                      <a:lumMod val="65000"/>
                      <a:lumOff val="35000"/>
                    </a:schemeClr>
                  </a:solidFill>
                </a:rPr>
                <a:t>Writing</a:t>
              </a:r>
              <a:r>
                <a:rPr lang="en-US" sz="1200" b="1" i="1" dirty="0">
                  <a:solidFill>
                    <a:schemeClr val="tx1">
                      <a:lumMod val="65000"/>
                      <a:lumOff val="35000"/>
                    </a:schemeClr>
                  </a:solidFill>
                </a:rPr>
                <a:t> for Young Astronomers</a:t>
              </a:r>
            </a:p>
          </p:txBody>
        </p:sp>
      </p:grpSp>
      <p:grpSp>
        <p:nvGrpSpPr>
          <p:cNvPr id="9" name="Group 8"/>
          <p:cNvGrpSpPr/>
          <p:nvPr/>
        </p:nvGrpSpPr>
        <p:grpSpPr>
          <a:xfrm>
            <a:off x="234698" y="4614841"/>
            <a:ext cx="4231677" cy="1413182"/>
            <a:chOff x="-4494748" y="3278952"/>
            <a:chExt cx="4231677" cy="1413182"/>
          </a:xfrm>
        </p:grpSpPr>
        <p:sp>
          <p:nvSpPr>
            <p:cNvPr id="37" name="Rectangle 36"/>
            <p:cNvSpPr/>
            <p:nvPr/>
          </p:nvSpPr>
          <p:spPr>
            <a:xfrm>
              <a:off x="-4494748" y="3278952"/>
              <a:ext cx="4231677" cy="1413182"/>
            </a:xfrm>
            <a:prstGeom prst="rect">
              <a:avLst/>
            </a:prstGeom>
            <a:ln w="9525">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8" name="TextBox 37"/>
            <p:cNvSpPr txBox="1"/>
            <p:nvPr/>
          </p:nvSpPr>
          <p:spPr>
            <a:xfrm>
              <a:off x="-3205446" y="3353448"/>
              <a:ext cx="2685098" cy="738664"/>
            </a:xfrm>
            <a:prstGeom prst="rect">
              <a:avLst/>
            </a:prstGeom>
            <a:noFill/>
            <a:ln>
              <a:noFill/>
            </a:ln>
          </p:spPr>
          <p:txBody>
            <a:bodyPr wrap="square" rtlCol="0">
              <a:spAutoFit/>
            </a:bodyPr>
            <a:lstStyle/>
            <a:p>
              <a:r>
                <a:rPr lang="en-IN" sz="1400" b="1" dirty="0">
                  <a:solidFill>
                    <a:schemeClr val="accent5">
                      <a:lumMod val="50000"/>
                    </a:schemeClr>
                  </a:solidFill>
                </a:rPr>
                <a:t>"Almost every editor I have ever met has a problem with finding good quality peer reviewers"</a:t>
              </a:r>
              <a:endParaRPr lang="en-US" sz="1400" b="1" dirty="0">
                <a:solidFill>
                  <a:schemeClr val="accent5">
                    <a:lumMod val="50000"/>
                  </a:schemeClr>
                </a:solidFill>
              </a:endParaRPr>
            </a:p>
          </p:txBody>
        </p:sp>
        <p:sp>
          <p:nvSpPr>
            <p:cNvPr id="40" name="TextBox 39"/>
            <p:cNvSpPr txBox="1"/>
            <p:nvPr/>
          </p:nvSpPr>
          <p:spPr>
            <a:xfrm>
              <a:off x="-3205446" y="4344493"/>
              <a:ext cx="2936277" cy="276999"/>
            </a:xfrm>
            <a:prstGeom prst="rect">
              <a:avLst/>
            </a:prstGeom>
            <a:noFill/>
            <a:ln>
              <a:noFill/>
            </a:ln>
          </p:spPr>
          <p:txBody>
            <a:bodyPr wrap="square" rtlCol="0">
              <a:spAutoFit/>
            </a:bodyPr>
            <a:lstStyle/>
            <a:p>
              <a:r>
                <a:rPr lang="en-IN" sz="1200" b="1" dirty="0" smtClean="0">
                  <a:solidFill>
                    <a:schemeClr val="tx1">
                      <a:lumMod val="65000"/>
                      <a:lumOff val="35000"/>
                    </a:schemeClr>
                  </a:solidFill>
                </a:rPr>
                <a:t>Publishing </a:t>
              </a:r>
              <a:r>
                <a:rPr lang="en-IN" sz="1200" b="1" dirty="0">
                  <a:solidFill>
                    <a:schemeClr val="tx1">
                      <a:lumMod val="65000"/>
                      <a:lumOff val="35000"/>
                    </a:schemeClr>
                  </a:solidFill>
                </a:rPr>
                <a:t>consultant </a:t>
              </a:r>
              <a:endParaRPr lang="en-US" sz="1200" b="1" i="1" dirty="0">
                <a:solidFill>
                  <a:schemeClr val="tx1">
                    <a:lumMod val="65000"/>
                    <a:lumOff val="35000"/>
                  </a:schemeClr>
                </a:solidFill>
              </a:endParaRPr>
            </a:p>
          </p:txBody>
        </p:sp>
        <p:sp>
          <p:nvSpPr>
            <p:cNvPr id="41" name="TextBox 40"/>
            <p:cNvSpPr txBox="1"/>
            <p:nvPr/>
          </p:nvSpPr>
          <p:spPr>
            <a:xfrm>
              <a:off x="-3205446" y="4112916"/>
              <a:ext cx="1564677" cy="307777"/>
            </a:xfrm>
            <a:prstGeom prst="rect">
              <a:avLst/>
            </a:prstGeom>
            <a:noFill/>
            <a:ln>
              <a:noFill/>
            </a:ln>
          </p:spPr>
          <p:txBody>
            <a:bodyPr wrap="square" rtlCol="0">
              <a:spAutoFit/>
            </a:bodyPr>
            <a:lstStyle/>
            <a:p>
              <a:r>
                <a:rPr lang="en-US" sz="1400" b="1" dirty="0" smtClean="0">
                  <a:solidFill>
                    <a:schemeClr val="tx1">
                      <a:lumMod val="65000"/>
                      <a:lumOff val="35000"/>
                    </a:schemeClr>
                  </a:solidFill>
                </a:rPr>
                <a:t>Pippa Smart</a:t>
              </a:r>
              <a:endParaRPr lang="en-US" sz="1400" b="1" i="1" dirty="0">
                <a:solidFill>
                  <a:schemeClr val="tx1">
                    <a:lumMod val="65000"/>
                    <a:lumOff val="35000"/>
                  </a:schemeClr>
                </a:solidFill>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64124" y="3404864"/>
              <a:ext cx="1202847" cy="1202847"/>
            </a:xfrm>
            <a:prstGeom prst="rect">
              <a:avLst/>
            </a:prstGeom>
            <a:ln>
              <a:noFill/>
            </a:ln>
          </p:spPr>
        </p:pic>
      </p:grpSp>
      <p:grpSp>
        <p:nvGrpSpPr>
          <p:cNvPr id="11" name="Group 10"/>
          <p:cNvGrpSpPr/>
          <p:nvPr/>
        </p:nvGrpSpPr>
        <p:grpSpPr>
          <a:xfrm>
            <a:off x="228600" y="2971800"/>
            <a:ext cx="4231677" cy="1413182"/>
            <a:chOff x="152400" y="3082618"/>
            <a:chExt cx="4231677" cy="1413182"/>
          </a:xfrm>
        </p:grpSpPr>
        <p:sp>
          <p:nvSpPr>
            <p:cNvPr id="48" name="Rectangle 47"/>
            <p:cNvSpPr/>
            <p:nvPr/>
          </p:nvSpPr>
          <p:spPr>
            <a:xfrm>
              <a:off x="152400" y="3082618"/>
              <a:ext cx="4231677" cy="1413182"/>
            </a:xfrm>
            <a:prstGeom prst="rect">
              <a:avLst/>
            </a:prstGeom>
            <a:ln w="9525">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9" name="TextBox 48"/>
            <p:cNvSpPr txBox="1"/>
            <p:nvPr/>
          </p:nvSpPr>
          <p:spPr>
            <a:xfrm>
              <a:off x="1546580" y="3157114"/>
              <a:ext cx="2608898" cy="523220"/>
            </a:xfrm>
            <a:prstGeom prst="rect">
              <a:avLst/>
            </a:prstGeom>
            <a:noFill/>
            <a:ln>
              <a:noFill/>
            </a:ln>
          </p:spPr>
          <p:txBody>
            <a:bodyPr wrap="square" rtlCol="0">
              <a:spAutoFit/>
            </a:bodyPr>
            <a:lstStyle/>
            <a:p>
              <a:r>
                <a:rPr lang="en-US" sz="1400" b="1" dirty="0" smtClean="0">
                  <a:solidFill>
                    <a:schemeClr val="accent5">
                      <a:lumMod val="50000"/>
                    </a:schemeClr>
                  </a:solidFill>
                </a:rPr>
                <a:t>Everybody faces manuscript rejection, even a Nobel Laureate</a:t>
              </a:r>
              <a:endParaRPr lang="en-US" sz="1400" b="1" dirty="0">
                <a:solidFill>
                  <a:schemeClr val="accent5">
                    <a:lumMod val="50000"/>
                  </a:schemeClr>
                </a:solidFill>
              </a:endParaRPr>
            </a:p>
          </p:txBody>
        </p:sp>
        <p:sp>
          <p:nvSpPr>
            <p:cNvPr id="50" name="TextBox 49"/>
            <p:cNvSpPr txBox="1"/>
            <p:nvPr/>
          </p:nvSpPr>
          <p:spPr>
            <a:xfrm>
              <a:off x="1565333" y="3998161"/>
              <a:ext cx="2701868" cy="276999"/>
            </a:xfrm>
            <a:prstGeom prst="rect">
              <a:avLst/>
            </a:prstGeom>
            <a:noFill/>
            <a:ln>
              <a:noFill/>
            </a:ln>
          </p:spPr>
          <p:txBody>
            <a:bodyPr wrap="square" rtlCol="0">
              <a:spAutoFit/>
            </a:bodyPr>
            <a:lstStyle/>
            <a:p>
              <a:r>
                <a:rPr lang="en-US" sz="1200" b="1" dirty="0" smtClean="0">
                  <a:solidFill>
                    <a:schemeClr val="tx1">
                      <a:lumMod val="65000"/>
                      <a:lumOff val="35000"/>
                    </a:schemeClr>
                  </a:solidFill>
                </a:rPr>
                <a:t>Nobel Laureate</a:t>
              </a:r>
              <a:endParaRPr lang="en-US" sz="1200" b="1" i="1" dirty="0">
                <a:solidFill>
                  <a:schemeClr val="tx1">
                    <a:lumMod val="65000"/>
                    <a:lumOff val="35000"/>
                  </a:schemeClr>
                </a:solidFill>
              </a:endParaRPr>
            </a:p>
          </p:txBody>
        </p:sp>
        <p:sp>
          <p:nvSpPr>
            <p:cNvPr id="51" name="TextBox 50"/>
            <p:cNvSpPr txBox="1"/>
            <p:nvPr/>
          </p:nvSpPr>
          <p:spPr>
            <a:xfrm>
              <a:off x="1559523" y="3733800"/>
              <a:ext cx="1564677" cy="307777"/>
            </a:xfrm>
            <a:prstGeom prst="rect">
              <a:avLst/>
            </a:prstGeom>
            <a:noFill/>
            <a:ln>
              <a:noFill/>
            </a:ln>
          </p:spPr>
          <p:txBody>
            <a:bodyPr wrap="square" rtlCol="0">
              <a:spAutoFit/>
            </a:bodyPr>
            <a:lstStyle/>
            <a:p>
              <a:r>
                <a:rPr lang="en-US" sz="1400" b="1" dirty="0" smtClean="0">
                  <a:solidFill>
                    <a:schemeClr val="tx1">
                      <a:lumMod val="65000"/>
                      <a:lumOff val="35000"/>
                    </a:schemeClr>
                  </a:solidFill>
                </a:rPr>
                <a:t>Dr. Tim hunt</a:t>
              </a:r>
              <a:endParaRPr lang="en-US" sz="1400" b="1" i="1" dirty="0">
                <a:solidFill>
                  <a:schemeClr val="tx1">
                    <a:lumMod val="65000"/>
                    <a:lumOff val="35000"/>
                  </a:schemeClr>
                </a:solidFill>
              </a:endParaRPr>
            </a:p>
          </p:txBody>
        </p:sp>
        <p:pic>
          <p:nvPicPr>
            <p:cNvPr id="52"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r="76739"/>
            <a:stretch/>
          </p:blipFill>
          <p:spPr bwMode="auto">
            <a:xfrm>
              <a:off x="173368" y="3103505"/>
              <a:ext cx="1191928" cy="117939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4" name="Picture 5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24400" y="4803448"/>
            <a:ext cx="1202442" cy="1063699"/>
          </a:xfrm>
          <a:prstGeom prst="rect">
            <a:avLst/>
          </a:prstGeom>
        </p:spPr>
      </p:pic>
      <p:pic>
        <p:nvPicPr>
          <p:cNvPr id="57" name="Picture 56"/>
          <p:cNvPicPr>
            <a:picLocks noChangeAspect="1"/>
          </p:cNvPicPr>
          <p:nvPr/>
        </p:nvPicPr>
        <p:blipFill rotWithShape="1">
          <a:blip r:embed="rId8">
            <a:extLst>
              <a:ext uri="{28A0092B-C50C-407E-A947-70E740481C1C}">
                <a14:useLocalDpi xmlns:a14="http://schemas.microsoft.com/office/drawing/2010/main" val="0"/>
              </a:ext>
            </a:extLst>
          </a:blip>
          <a:srcRect l="20315"/>
          <a:stretch/>
        </p:blipFill>
        <p:spPr>
          <a:xfrm>
            <a:off x="4786771" y="1447800"/>
            <a:ext cx="1233029" cy="949050"/>
          </a:xfrm>
          <a:prstGeom prst="rect">
            <a:avLst/>
          </a:prstGeom>
        </p:spPr>
      </p:pic>
    </p:spTree>
    <p:extLst>
      <p:ext uri="{BB962C8B-B14F-4D97-AF65-F5344CB8AC3E}">
        <p14:creationId xmlns:p14="http://schemas.microsoft.com/office/powerpoint/2010/main" val="7616291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685800" y="85564"/>
            <a:ext cx="7884492" cy="828836"/>
          </a:xfrm>
        </p:spPr>
        <p:txBody>
          <a:bodyPr>
            <a:normAutofit/>
          </a:bodyPr>
          <a:lstStyle/>
          <a:p>
            <a:r>
              <a:rPr lang="en-US" sz="3400" dirty="0" smtClean="0"/>
              <a:t>Q&amp;A forum for researchers</a:t>
            </a:r>
            <a:endParaRPr lang="en-IN" sz="3400" dirty="0"/>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36" y="1981200"/>
            <a:ext cx="1728192" cy="2883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762000"/>
            <a:ext cx="6886575" cy="4943475"/>
          </a:xfrm>
          <a:prstGeom prst="rect">
            <a:avLst/>
          </a:prstGeom>
          <a:gradFill>
            <a:gsLst>
              <a:gs pos="0">
                <a:schemeClr val="bg1">
                  <a:alpha val="76000"/>
                </a:schemeClr>
              </a:gs>
              <a:gs pos="100000">
                <a:schemeClr val="bg1">
                  <a:alpha val="45000"/>
                </a:schemeClr>
              </a:gs>
            </a:gsLst>
            <a:lin ang="0" scaled="0"/>
          </a:gradFill>
          <a:ln>
            <a:noFill/>
          </a:ln>
          <a:effectLst/>
        </p:spPr>
      </p:pic>
      <p:sp>
        <p:nvSpPr>
          <p:cNvPr id="5" name="Slide Number Placeholder 1"/>
          <p:cNvSpPr>
            <a:spLocks noGrp="1"/>
          </p:cNvSpPr>
          <p:nvPr>
            <p:ph type="sldNum" sz="quarter" idx="4"/>
          </p:nvPr>
        </p:nvSpPr>
        <p:spPr>
          <a:xfrm>
            <a:off x="6840252" y="6345324"/>
            <a:ext cx="2133600" cy="365125"/>
          </a:xfrm>
        </p:spPr>
        <p:txBody>
          <a:bodyPr/>
          <a:lstStyle/>
          <a:p>
            <a:fld id="{BB279A16-9911-44BB-B7EF-27C331CE3E4C}" type="slidenum">
              <a:rPr lang="en-US" smtClean="0">
                <a:solidFill>
                  <a:prstClr val="black">
                    <a:tint val="75000"/>
                  </a:prstClr>
                </a:solidFill>
              </a:rPr>
              <a:pPr/>
              <a:t>15</a:t>
            </a:fld>
            <a:endParaRPr lang="en-US" dirty="0">
              <a:solidFill>
                <a:prstClr val="black">
                  <a:tint val="75000"/>
                </a:prstClr>
              </a:solidFill>
            </a:endParaRPr>
          </a:p>
        </p:txBody>
      </p:sp>
    </p:spTree>
    <p:extLst>
      <p:ext uri="{BB962C8B-B14F-4D97-AF65-F5344CB8AC3E}">
        <p14:creationId xmlns:p14="http://schemas.microsoft.com/office/powerpoint/2010/main" val="18785098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295400"/>
            <a:ext cx="8753475" cy="4800600"/>
          </a:xfrm>
          <a:prstGeom prst="rect">
            <a:avLst/>
          </a:prstGeom>
          <a:solidFill>
            <a:schemeClr val="accent1"/>
          </a:solidFill>
        </p:spPr>
        <p:txBody>
          <a:bodyPr wrap="square" rtlCol="0">
            <a:normAutofit/>
          </a:bodyPr>
          <a:lstStyle/>
          <a:p>
            <a:endParaRPr lang="en-US" dirty="0"/>
          </a:p>
        </p:txBody>
      </p:sp>
      <p:sp>
        <p:nvSpPr>
          <p:cNvPr id="5" name="Title 4"/>
          <p:cNvSpPr>
            <a:spLocks noGrp="1"/>
          </p:cNvSpPr>
          <p:nvPr>
            <p:ph type="title"/>
          </p:nvPr>
        </p:nvSpPr>
        <p:spPr>
          <a:xfrm>
            <a:off x="381000" y="166688"/>
            <a:ext cx="8064512" cy="900112"/>
          </a:xfrm>
        </p:spPr>
        <p:txBody>
          <a:bodyPr>
            <a:noAutofit/>
          </a:bodyPr>
          <a:lstStyle/>
          <a:p>
            <a:r>
              <a:rPr lang="en-US" sz="3400" dirty="0" smtClean="0"/>
              <a:t>News, trends, and hot discussions from the publishing industry</a:t>
            </a:r>
            <a:endParaRPr lang="en-IN" sz="3400" dirty="0"/>
          </a:p>
        </p:txBody>
      </p:sp>
      <p:sp>
        <p:nvSpPr>
          <p:cNvPr id="6" name="Slide Number Placeholder 1"/>
          <p:cNvSpPr>
            <a:spLocks noGrp="1"/>
          </p:cNvSpPr>
          <p:nvPr>
            <p:ph type="sldNum" sz="quarter" idx="4"/>
          </p:nvPr>
        </p:nvSpPr>
        <p:spPr>
          <a:xfrm>
            <a:off x="6840252" y="6345324"/>
            <a:ext cx="2133600" cy="365125"/>
          </a:xfrm>
        </p:spPr>
        <p:txBody>
          <a:bodyPr/>
          <a:lstStyle/>
          <a:p>
            <a:fld id="{BB279A16-9911-44BB-B7EF-27C331CE3E4C}" type="slidenum">
              <a:rPr lang="en-US" smtClean="0">
                <a:solidFill>
                  <a:prstClr val="black">
                    <a:tint val="75000"/>
                  </a:prstClr>
                </a:solidFill>
              </a:rPr>
              <a:pPr/>
              <a:t>16</a:t>
            </a:fld>
            <a:endParaRPr lang="en-US" dirty="0">
              <a:solidFill>
                <a:prstClr val="black">
                  <a:tint val="75000"/>
                </a:prst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54888"/>
            <a:ext cx="6096000" cy="762000"/>
          </a:xfrm>
          <a:prstGeom prst="rect">
            <a:avLst/>
          </a:prstGeom>
          <a:solidFill>
            <a:schemeClr val="accent1">
              <a:lumMod val="40000"/>
              <a:lumOff val="60000"/>
            </a:schemeClr>
          </a:solidFill>
          <a:ln>
            <a:noFill/>
          </a:ln>
          <a:effec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425" y="2275550"/>
            <a:ext cx="6010275"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899" y="3067050"/>
            <a:ext cx="5477301"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86151" y="3689943"/>
            <a:ext cx="541972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0057" y="4495800"/>
            <a:ext cx="6124575"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88150" y="5232353"/>
            <a:ext cx="592455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05393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400" dirty="0" smtClean="0"/>
              <a:t>Growth and reach</a:t>
            </a:r>
            <a:endParaRPr lang="en-US" sz="3400" dirty="0"/>
          </a:p>
        </p:txBody>
      </p:sp>
      <p:graphicFrame>
        <p:nvGraphicFramePr>
          <p:cNvPr id="7" name="Chart 6"/>
          <p:cNvGraphicFramePr>
            <a:graphicFrameLocks/>
          </p:cNvGraphicFramePr>
          <p:nvPr>
            <p:extLst>
              <p:ext uri="{D42A27DB-BD31-4B8C-83A1-F6EECF244321}">
                <p14:modId xmlns:p14="http://schemas.microsoft.com/office/powerpoint/2010/main" val="1386369707"/>
              </p:ext>
            </p:extLst>
          </p:nvPr>
        </p:nvGraphicFramePr>
        <p:xfrm>
          <a:off x="228600" y="1287502"/>
          <a:ext cx="4191000" cy="3132098"/>
        </p:xfrm>
        <a:graphic>
          <a:graphicData uri="http://schemas.openxmlformats.org/drawingml/2006/chart">
            <c:chart xmlns:c="http://schemas.openxmlformats.org/drawingml/2006/chart" xmlns:r="http://schemas.openxmlformats.org/officeDocument/2006/relationships" r:id="rId2"/>
          </a:graphicData>
        </a:graphic>
      </p:graphicFrame>
      <p:pic>
        <p:nvPicPr>
          <p:cNvPr id="3075" name="Picture 3" descr="\\192.168.2.104\Thought Leadership\Scholarly communications\Insights Thumbnails\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6956" y="1306096"/>
            <a:ext cx="4316673" cy="311350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7200" y="4572000"/>
            <a:ext cx="8229600" cy="1569660"/>
          </a:xfrm>
          <a:prstGeom prst="rect">
            <a:avLst/>
          </a:prstGeom>
          <a:noFill/>
        </p:spPr>
        <p:txBody>
          <a:bodyPr wrap="square" rtlCol="0">
            <a:spAutoFit/>
          </a:bodyPr>
          <a:lstStyle/>
          <a:p>
            <a:pPr algn="ctr"/>
            <a:r>
              <a:rPr lang="en-US" sz="2400" b="1" dirty="0" smtClean="0"/>
              <a:t>Launched in November 2013, Editage Insights currently reaches over </a:t>
            </a:r>
            <a:r>
              <a:rPr lang="en-US" sz="2400" b="1" dirty="0" smtClean="0">
                <a:solidFill>
                  <a:srgbClr val="C00000"/>
                </a:solidFill>
              </a:rPr>
              <a:t>120,000 users every month, </a:t>
            </a:r>
            <a:r>
              <a:rPr lang="en-US" sz="2400" b="1" dirty="0" smtClean="0"/>
              <a:t>has users from </a:t>
            </a:r>
          </a:p>
          <a:p>
            <a:pPr algn="ctr"/>
            <a:r>
              <a:rPr lang="en-US" sz="2400" b="1" dirty="0" smtClean="0">
                <a:solidFill>
                  <a:srgbClr val="C00000"/>
                </a:solidFill>
              </a:rPr>
              <a:t>every country in the world, </a:t>
            </a:r>
            <a:r>
              <a:rPr lang="en-US" sz="2400" b="1" dirty="0"/>
              <a:t>and </a:t>
            </a:r>
            <a:r>
              <a:rPr lang="en-US" sz="2400" b="1" dirty="0" smtClean="0"/>
              <a:t>features </a:t>
            </a:r>
            <a:r>
              <a:rPr lang="en-US" sz="2400" b="1" dirty="0" smtClean="0">
                <a:solidFill>
                  <a:srgbClr val="C00000"/>
                </a:solidFill>
              </a:rPr>
              <a:t>more than 1200 content items</a:t>
            </a:r>
            <a:endParaRPr lang="en-US" sz="2400" b="1" dirty="0">
              <a:solidFill>
                <a:srgbClr val="C00000"/>
              </a:solidFill>
            </a:endParaRPr>
          </a:p>
        </p:txBody>
      </p:sp>
      <p:sp>
        <p:nvSpPr>
          <p:cNvPr id="8" name="TextBox 7"/>
          <p:cNvSpPr txBox="1"/>
          <p:nvPr/>
        </p:nvSpPr>
        <p:spPr>
          <a:xfrm>
            <a:off x="990599" y="1294428"/>
            <a:ext cx="1774717" cy="369332"/>
          </a:xfrm>
          <a:prstGeom prst="rect">
            <a:avLst/>
          </a:prstGeom>
          <a:noFill/>
        </p:spPr>
        <p:txBody>
          <a:bodyPr wrap="none" rtlCol="0">
            <a:spAutoFit/>
          </a:bodyPr>
          <a:lstStyle/>
          <a:p>
            <a:r>
              <a:rPr lang="en-US" b="1" dirty="0" smtClean="0"/>
              <a:t>Users per month</a:t>
            </a:r>
            <a:endParaRPr lang="en-US" b="1" dirty="0"/>
          </a:p>
        </p:txBody>
      </p:sp>
      <p:sp>
        <p:nvSpPr>
          <p:cNvPr id="11" name="TextBox 10"/>
          <p:cNvSpPr txBox="1"/>
          <p:nvPr/>
        </p:nvSpPr>
        <p:spPr>
          <a:xfrm>
            <a:off x="4576956" y="1306096"/>
            <a:ext cx="1919243" cy="369332"/>
          </a:xfrm>
          <a:prstGeom prst="rect">
            <a:avLst/>
          </a:prstGeom>
          <a:noFill/>
        </p:spPr>
        <p:txBody>
          <a:bodyPr wrap="none" rtlCol="0">
            <a:spAutoFit/>
          </a:bodyPr>
          <a:lstStyle/>
          <a:p>
            <a:r>
              <a:rPr lang="en-US" b="1" dirty="0" smtClean="0"/>
              <a:t>Countries reached</a:t>
            </a:r>
            <a:endParaRPr lang="en-US" b="1" dirty="0"/>
          </a:p>
        </p:txBody>
      </p:sp>
      <p:sp>
        <p:nvSpPr>
          <p:cNvPr id="9" name="Slide Number Placeholder 1"/>
          <p:cNvSpPr>
            <a:spLocks noGrp="1"/>
          </p:cNvSpPr>
          <p:nvPr>
            <p:ph type="sldNum" sz="quarter" idx="4"/>
          </p:nvPr>
        </p:nvSpPr>
        <p:spPr>
          <a:xfrm>
            <a:off x="6840252" y="6345324"/>
            <a:ext cx="2133600" cy="365125"/>
          </a:xfrm>
        </p:spPr>
        <p:txBody>
          <a:bodyPr/>
          <a:lstStyle/>
          <a:p>
            <a:fld id="{BB279A16-9911-44BB-B7EF-27C331CE3E4C}"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val="13045802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4096"/>
          </a:xfrm>
        </p:spPr>
        <p:txBody>
          <a:bodyPr>
            <a:normAutofit/>
          </a:bodyPr>
          <a:lstStyle/>
          <a:p>
            <a:pPr algn="ctr"/>
            <a:r>
              <a:rPr lang="en-US" sz="3400" b="1" dirty="0" smtClean="0"/>
              <a:t>View counts of popular articles</a:t>
            </a:r>
            <a:endParaRPr lang="en-US" sz="3400" b="1" dirty="0"/>
          </a:p>
        </p:txBody>
      </p:sp>
      <p:sp>
        <p:nvSpPr>
          <p:cNvPr id="3" name="Content Placeholder 2"/>
          <p:cNvSpPr>
            <a:spLocks noGrp="1"/>
          </p:cNvSpPr>
          <p:nvPr>
            <p:ph idx="1"/>
          </p:nvPr>
        </p:nvSpPr>
        <p:spPr>
          <a:xfrm>
            <a:off x="288504" y="1052736"/>
            <a:ext cx="6264696" cy="720080"/>
          </a:xfrm>
          <a:noFill/>
          <a:ln>
            <a:no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en-US" sz="2100" b="1" dirty="0" smtClean="0">
                <a:solidFill>
                  <a:schemeClr val="tx1">
                    <a:lumMod val="65000"/>
                    <a:lumOff val="35000"/>
                  </a:schemeClr>
                </a:solidFill>
              </a:rPr>
              <a:t>How to write an effective title and abstract and choose appropriate keywords</a:t>
            </a:r>
            <a:endParaRPr lang="en-US" sz="2100" b="1" dirty="0">
              <a:solidFill>
                <a:schemeClr val="tx1">
                  <a:lumMod val="65000"/>
                  <a:lumOff val="35000"/>
                </a:schemeClr>
              </a:solidFill>
            </a:endParaRPr>
          </a:p>
        </p:txBody>
      </p:sp>
      <p:sp>
        <p:nvSpPr>
          <p:cNvPr id="4" name="Content Placeholder 2"/>
          <p:cNvSpPr txBox="1">
            <a:spLocks/>
          </p:cNvSpPr>
          <p:nvPr/>
        </p:nvSpPr>
        <p:spPr>
          <a:xfrm>
            <a:off x="179512" y="2021421"/>
            <a:ext cx="6408060" cy="695303"/>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100" b="1" dirty="0" smtClean="0">
                <a:solidFill>
                  <a:schemeClr val="tx1">
                    <a:lumMod val="65000"/>
                    <a:lumOff val="35000"/>
                  </a:schemeClr>
                </a:solidFill>
              </a:rPr>
              <a:t>Tips on effective use of tables and figures in research papers</a:t>
            </a:r>
            <a:endParaRPr lang="en-US" sz="2100" b="1" dirty="0">
              <a:solidFill>
                <a:schemeClr val="tx1">
                  <a:lumMod val="65000"/>
                  <a:lumOff val="35000"/>
                </a:schemeClr>
              </a:solidFill>
            </a:endParaRPr>
          </a:p>
        </p:txBody>
      </p:sp>
      <p:sp>
        <p:nvSpPr>
          <p:cNvPr id="5" name="Content Placeholder 2"/>
          <p:cNvSpPr txBox="1">
            <a:spLocks/>
          </p:cNvSpPr>
          <p:nvPr/>
        </p:nvSpPr>
        <p:spPr>
          <a:xfrm>
            <a:off x="179512" y="2924944"/>
            <a:ext cx="6696744" cy="8640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100" b="1" dirty="0" smtClean="0">
                <a:solidFill>
                  <a:schemeClr val="tx1">
                    <a:lumMod val="65000"/>
                    <a:lumOff val="35000"/>
                  </a:schemeClr>
                </a:solidFill>
              </a:rPr>
              <a:t>Peer review process and editorial decision making at journals</a:t>
            </a:r>
            <a:endParaRPr lang="en-US" sz="2100" b="1" dirty="0">
              <a:solidFill>
                <a:schemeClr val="tx1">
                  <a:lumMod val="65000"/>
                  <a:lumOff val="35000"/>
                </a:schemeClr>
              </a:solidFill>
            </a:endParaRPr>
          </a:p>
        </p:txBody>
      </p:sp>
      <p:sp>
        <p:nvSpPr>
          <p:cNvPr id="6" name="Content Placeholder 2"/>
          <p:cNvSpPr txBox="1">
            <a:spLocks/>
          </p:cNvSpPr>
          <p:nvPr/>
        </p:nvSpPr>
        <p:spPr>
          <a:xfrm>
            <a:off x="179512" y="3861048"/>
            <a:ext cx="6696744" cy="8640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100" b="1" dirty="0" smtClean="0">
                <a:solidFill>
                  <a:schemeClr val="tx1">
                    <a:lumMod val="65000"/>
                    <a:lumOff val="35000"/>
                  </a:schemeClr>
                </a:solidFill>
              </a:rPr>
              <a:t>Tracking your manuscript status in journal submission systems</a:t>
            </a:r>
            <a:endParaRPr lang="en-US" sz="2100" b="1" dirty="0">
              <a:solidFill>
                <a:schemeClr val="tx1">
                  <a:lumMod val="65000"/>
                  <a:lumOff val="35000"/>
                </a:schemeClr>
              </a:solidFill>
            </a:endParaRPr>
          </a:p>
        </p:txBody>
      </p:sp>
      <p:sp>
        <p:nvSpPr>
          <p:cNvPr id="7" name="Content Placeholder 2"/>
          <p:cNvSpPr txBox="1">
            <a:spLocks/>
          </p:cNvSpPr>
          <p:nvPr/>
        </p:nvSpPr>
        <p:spPr>
          <a:xfrm>
            <a:off x="179512" y="4797152"/>
            <a:ext cx="6696744" cy="4320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100" b="1" dirty="0" smtClean="0">
                <a:solidFill>
                  <a:schemeClr val="tx1">
                    <a:lumMod val="65000"/>
                    <a:lumOff val="35000"/>
                  </a:schemeClr>
                </a:solidFill>
              </a:rPr>
              <a:t>The correct way to report p values</a:t>
            </a:r>
            <a:endParaRPr lang="en-US" sz="2100" b="1" dirty="0">
              <a:solidFill>
                <a:schemeClr val="tx1">
                  <a:lumMod val="65000"/>
                  <a:lumOff val="35000"/>
                </a:schemeClr>
              </a:solidFill>
            </a:endParaRPr>
          </a:p>
        </p:txBody>
      </p:sp>
      <p:sp>
        <p:nvSpPr>
          <p:cNvPr id="8" name="Content Placeholder 2"/>
          <p:cNvSpPr txBox="1">
            <a:spLocks/>
          </p:cNvSpPr>
          <p:nvPr/>
        </p:nvSpPr>
        <p:spPr>
          <a:xfrm>
            <a:off x="179512" y="5445224"/>
            <a:ext cx="5760640" cy="432048"/>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100" b="1" dirty="0" smtClean="0">
                <a:solidFill>
                  <a:schemeClr val="tx1">
                    <a:lumMod val="65000"/>
                    <a:lumOff val="35000"/>
                  </a:schemeClr>
                </a:solidFill>
              </a:rPr>
              <a:t>How to respond to comments by peer reviewers</a:t>
            </a:r>
            <a:endParaRPr lang="en-US" sz="2100" b="1" dirty="0">
              <a:solidFill>
                <a:schemeClr val="tx1">
                  <a:lumMod val="65000"/>
                  <a:lumOff val="35000"/>
                </a:schemeClr>
              </a:solidFill>
            </a:endParaRPr>
          </a:p>
        </p:txBody>
      </p:sp>
      <p:sp>
        <p:nvSpPr>
          <p:cNvPr id="9" name="Content Placeholder 2"/>
          <p:cNvSpPr txBox="1">
            <a:spLocks/>
          </p:cNvSpPr>
          <p:nvPr/>
        </p:nvSpPr>
        <p:spPr>
          <a:xfrm>
            <a:off x="6804248" y="1052736"/>
            <a:ext cx="2088232" cy="55140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100" b="1" dirty="0">
                <a:solidFill>
                  <a:schemeClr val="tx1">
                    <a:lumMod val="65000"/>
                    <a:lumOff val="35000"/>
                  </a:schemeClr>
                </a:solidFill>
              </a:rPr>
              <a:t>339,245 </a:t>
            </a:r>
            <a:r>
              <a:rPr lang="en-US" sz="2100" b="1" dirty="0" smtClean="0">
                <a:solidFill>
                  <a:schemeClr val="tx1">
                    <a:lumMod val="65000"/>
                    <a:lumOff val="35000"/>
                  </a:schemeClr>
                </a:solidFill>
              </a:rPr>
              <a:t>views</a:t>
            </a:r>
            <a:endParaRPr lang="en-US" sz="2100" b="1" dirty="0">
              <a:solidFill>
                <a:schemeClr val="tx1">
                  <a:lumMod val="65000"/>
                  <a:lumOff val="35000"/>
                </a:schemeClr>
              </a:solidFill>
            </a:endParaRPr>
          </a:p>
        </p:txBody>
      </p:sp>
      <p:sp>
        <p:nvSpPr>
          <p:cNvPr id="17" name="Content Placeholder 2"/>
          <p:cNvSpPr txBox="1">
            <a:spLocks/>
          </p:cNvSpPr>
          <p:nvPr/>
        </p:nvSpPr>
        <p:spPr>
          <a:xfrm>
            <a:off x="6804248" y="2013497"/>
            <a:ext cx="2088232" cy="55140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100" b="1" dirty="0" smtClean="0">
                <a:solidFill>
                  <a:schemeClr val="tx1">
                    <a:lumMod val="65000"/>
                    <a:lumOff val="35000"/>
                  </a:schemeClr>
                </a:solidFill>
              </a:rPr>
              <a:t>191,151 views</a:t>
            </a:r>
            <a:endParaRPr lang="en-US" sz="2100" b="1" dirty="0">
              <a:solidFill>
                <a:schemeClr val="tx1">
                  <a:lumMod val="65000"/>
                  <a:lumOff val="35000"/>
                </a:schemeClr>
              </a:solidFill>
            </a:endParaRPr>
          </a:p>
        </p:txBody>
      </p:sp>
      <p:sp>
        <p:nvSpPr>
          <p:cNvPr id="18" name="Content Placeholder 2"/>
          <p:cNvSpPr txBox="1">
            <a:spLocks/>
          </p:cNvSpPr>
          <p:nvPr/>
        </p:nvSpPr>
        <p:spPr>
          <a:xfrm>
            <a:off x="6804248" y="2996952"/>
            <a:ext cx="2088232" cy="55140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100" b="1" dirty="0" smtClean="0">
                <a:solidFill>
                  <a:schemeClr val="tx1">
                    <a:lumMod val="65000"/>
                    <a:lumOff val="35000"/>
                  </a:schemeClr>
                </a:solidFill>
              </a:rPr>
              <a:t>154,316 views</a:t>
            </a:r>
            <a:endParaRPr lang="en-US" sz="2100" b="1" dirty="0">
              <a:solidFill>
                <a:schemeClr val="tx1">
                  <a:lumMod val="65000"/>
                  <a:lumOff val="35000"/>
                </a:schemeClr>
              </a:solidFill>
            </a:endParaRPr>
          </a:p>
        </p:txBody>
      </p:sp>
      <p:sp>
        <p:nvSpPr>
          <p:cNvPr id="19" name="Content Placeholder 2"/>
          <p:cNvSpPr txBox="1">
            <a:spLocks/>
          </p:cNvSpPr>
          <p:nvPr/>
        </p:nvSpPr>
        <p:spPr>
          <a:xfrm>
            <a:off x="6804248" y="3861048"/>
            <a:ext cx="2088232" cy="55140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100" b="1" dirty="0" smtClean="0">
                <a:solidFill>
                  <a:schemeClr val="tx1">
                    <a:lumMod val="65000"/>
                    <a:lumOff val="35000"/>
                  </a:schemeClr>
                </a:solidFill>
              </a:rPr>
              <a:t>107,792 views</a:t>
            </a:r>
            <a:endParaRPr lang="en-US" sz="2100" b="1" dirty="0">
              <a:solidFill>
                <a:schemeClr val="tx1">
                  <a:lumMod val="65000"/>
                  <a:lumOff val="35000"/>
                </a:schemeClr>
              </a:solidFill>
            </a:endParaRPr>
          </a:p>
        </p:txBody>
      </p:sp>
      <p:sp>
        <p:nvSpPr>
          <p:cNvPr id="20" name="Content Placeholder 2"/>
          <p:cNvSpPr txBox="1">
            <a:spLocks/>
          </p:cNvSpPr>
          <p:nvPr/>
        </p:nvSpPr>
        <p:spPr>
          <a:xfrm>
            <a:off x="6732240" y="4725144"/>
            <a:ext cx="2088232" cy="55140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100" b="1" dirty="0" smtClean="0">
                <a:solidFill>
                  <a:schemeClr val="tx1">
                    <a:lumMod val="65000"/>
                    <a:lumOff val="35000"/>
                  </a:schemeClr>
                </a:solidFill>
              </a:rPr>
              <a:t>96,079 views</a:t>
            </a:r>
            <a:endParaRPr lang="en-US" sz="2100" b="1" dirty="0">
              <a:solidFill>
                <a:schemeClr val="tx1">
                  <a:lumMod val="65000"/>
                  <a:lumOff val="35000"/>
                </a:schemeClr>
              </a:solidFill>
            </a:endParaRPr>
          </a:p>
        </p:txBody>
      </p:sp>
      <p:sp>
        <p:nvSpPr>
          <p:cNvPr id="21" name="Content Placeholder 2"/>
          <p:cNvSpPr txBox="1">
            <a:spLocks/>
          </p:cNvSpPr>
          <p:nvPr/>
        </p:nvSpPr>
        <p:spPr>
          <a:xfrm>
            <a:off x="6732240" y="5469881"/>
            <a:ext cx="2088232" cy="33538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100" b="1" dirty="0" smtClean="0">
                <a:solidFill>
                  <a:schemeClr val="tx1">
                    <a:lumMod val="65000"/>
                    <a:lumOff val="35000"/>
                  </a:schemeClr>
                </a:solidFill>
              </a:rPr>
              <a:t>81,603 views</a:t>
            </a:r>
            <a:endParaRPr lang="en-US" sz="2100" b="1" dirty="0">
              <a:solidFill>
                <a:schemeClr val="tx1">
                  <a:lumMod val="65000"/>
                  <a:lumOff val="35000"/>
                </a:schemeClr>
              </a:solidFill>
            </a:endParaRPr>
          </a:p>
        </p:txBody>
      </p:sp>
      <p:cxnSp>
        <p:nvCxnSpPr>
          <p:cNvPr id="25" name="Straight Connector 24"/>
          <p:cNvCxnSpPr/>
          <p:nvPr/>
        </p:nvCxnSpPr>
        <p:spPr>
          <a:xfrm>
            <a:off x="251520" y="1916832"/>
            <a:ext cx="8352928" cy="0"/>
          </a:xfrm>
          <a:prstGeom prst="line">
            <a:avLst/>
          </a:prstGeom>
          <a:ln>
            <a:solidFill>
              <a:schemeClr val="tx1">
                <a:lumMod val="75000"/>
                <a:lumOff val="2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51520" y="2852936"/>
            <a:ext cx="8352928" cy="0"/>
          </a:xfrm>
          <a:prstGeom prst="line">
            <a:avLst/>
          </a:prstGeom>
          <a:ln>
            <a:solidFill>
              <a:schemeClr val="tx1">
                <a:lumMod val="75000"/>
                <a:lumOff val="2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51520" y="3789040"/>
            <a:ext cx="8352928" cy="0"/>
          </a:xfrm>
          <a:prstGeom prst="line">
            <a:avLst/>
          </a:prstGeom>
          <a:ln>
            <a:solidFill>
              <a:schemeClr val="tx1">
                <a:lumMod val="75000"/>
                <a:lumOff val="2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51520" y="4653136"/>
            <a:ext cx="8352928" cy="0"/>
          </a:xfrm>
          <a:prstGeom prst="line">
            <a:avLst/>
          </a:prstGeom>
          <a:ln>
            <a:solidFill>
              <a:schemeClr val="tx1">
                <a:lumMod val="75000"/>
                <a:lumOff val="2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51520" y="5301208"/>
            <a:ext cx="8352928" cy="0"/>
          </a:xfrm>
          <a:prstGeom prst="line">
            <a:avLst/>
          </a:prstGeom>
          <a:ln>
            <a:solidFill>
              <a:schemeClr val="tx1">
                <a:lumMod val="75000"/>
                <a:lumOff val="2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705600" y="1052736"/>
            <a:ext cx="0" cy="4824536"/>
          </a:xfrm>
          <a:prstGeom prst="line">
            <a:avLst/>
          </a:prstGeom>
          <a:ln>
            <a:solidFill>
              <a:schemeClr val="tx1">
                <a:lumMod val="75000"/>
                <a:lumOff val="25000"/>
              </a:schemeClr>
            </a:solidFill>
            <a:prstDash val="lgDash"/>
          </a:ln>
        </p:spPr>
        <p:style>
          <a:lnRef idx="1">
            <a:schemeClr val="accent1"/>
          </a:lnRef>
          <a:fillRef idx="0">
            <a:schemeClr val="accent1"/>
          </a:fillRef>
          <a:effectRef idx="0">
            <a:schemeClr val="accent1"/>
          </a:effectRef>
          <a:fontRef idx="minor">
            <a:schemeClr val="tx1"/>
          </a:fontRef>
        </p:style>
      </p:cxnSp>
      <p:sp>
        <p:nvSpPr>
          <p:cNvPr id="22" name="Slide Number Placeholder 1"/>
          <p:cNvSpPr>
            <a:spLocks noGrp="1"/>
          </p:cNvSpPr>
          <p:nvPr>
            <p:ph type="sldNum" sz="quarter" idx="4"/>
          </p:nvPr>
        </p:nvSpPr>
        <p:spPr>
          <a:xfrm>
            <a:off x="6840252" y="6345324"/>
            <a:ext cx="2133600" cy="365125"/>
          </a:xfrm>
        </p:spPr>
        <p:txBody>
          <a:bodyPr/>
          <a:lstStyle/>
          <a:p>
            <a:fld id="{BB279A16-9911-44BB-B7EF-27C331CE3E4C}"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4399977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214337" y="6356350"/>
            <a:ext cx="2133600" cy="365125"/>
          </a:xfrm>
          <a:prstGeom prst="rect">
            <a:avLst/>
          </a:prstGeom>
        </p:spPr>
        <p:txBody>
          <a:bodyPr/>
          <a:lstStyle/>
          <a:p>
            <a:fld id="{BB279A16-9911-44BB-B7EF-27C331CE3E4C}" type="slidenum">
              <a:rPr lang="en-US" smtClean="0">
                <a:solidFill>
                  <a:prstClr val="black">
                    <a:tint val="75000"/>
                  </a:prstClr>
                </a:solidFill>
              </a:rPr>
              <a:pPr/>
              <a:t>19</a:t>
            </a:fld>
            <a:endParaRPr lang="en-US" dirty="0">
              <a:solidFill>
                <a:prstClr val="black">
                  <a:tint val="75000"/>
                </a:prstClr>
              </a:solidFill>
            </a:endParaRPr>
          </a:p>
        </p:txBody>
      </p:sp>
      <p:sp>
        <p:nvSpPr>
          <p:cNvPr id="5" name="Title 4"/>
          <p:cNvSpPr>
            <a:spLocks noGrp="1"/>
          </p:cNvSpPr>
          <p:nvPr>
            <p:ph type="title"/>
          </p:nvPr>
        </p:nvSpPr>
        <p:spPr/>
        <p:txBody>
          <a:bodyPr>
            <a:normAutofit/>
          </a:bodyPr>
          <a:lstStyle/>
          <a:p>
            <a:r>
              <a:rPr lang="en-US" sz="3400" dirty="0" smtClean="0"/>
              <a:t>Cited on &gt;530 academic sites</a:t>
            </a:r>
            <a:endParaRPr lang="en-US" sz="3400" dirty="0"/>
          </a:p>
        </p:txBody>
      </p:sp>
      <p:pic>
        <p:nvPicPr>
          <p:cNvPr id="5122" name="Picture 2" descr="C:\Users\ClarindaC\Downloads\PPT-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812" y="976951"/>
            <a:ext cx="8005792" cy="5065633"/>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1"/>
          <p:cNvSpPr>
            <a:spLocks noGrp="1"/>
          </p:cNvSpPr>
          <p:nvPr>
            <p:ph type="sldNum" sz="quarter" idx="4"/>
          </p:nvPr>
        </p:nvSpPr>
        <p:spPr>
          <a:xfrm>
            <a:off x="6840252" y="6345324"/>
            <a:ext cx="2133600" cy="365125"/>
          </a:xfrm>
        </p:spPr>
        <p:txBody>
          <a:bodyPr/>
          <a:lstStyle/>
          <a:p>
            <a:fld id="{BB279A16-9911-44BB-B7EF-27C331CE3E4C}"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21499610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9815" y="0"/>
            <a:ext cx="8598779" cy="900112"/>
          </a:xfrm>
          <a:noFill/>
          <a:ln>
            <a:noFill/>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IN" sz="3400" dirty="0" smtClean="0">
                <a:solidFill>
                  <a:schemeClr val="tx1">
                    <a:lumMod val="75000"/>
                    <a:lumOff val="25000"/>
                  </a:schemeClr>
                </a:solidFill>
              </a:rPr>
              <a:t>Inside the mind of a young researcher</a:t>
            </a:r>
            <a:endParaRPr lang="en-IN" sz="3400" dirty="0">
              <a:solidFill>
                <a:schemeClr val="tx1">
                  <a:lumMod val="75000"/>
                  <a:lumOff val="25000"/>
                </a:schemeClr>
              </a:solidFill>
            </a:endParaRPr>
          </a:p>
        </p:txBody>
      </p:sp>
      <p:sp>
        <p:nvSpPr>
          <p:cNvPr id="8" name="Rounded Rectangular Callout 7"/>
          <p:cNvSpPr/>
          <p:nvPr/>
        </p:nvSpPr>
        <p:spPr>
          <a:xfrm>
            <a:off x="1066800" y="1224431"/>
            <a:ext cx="2670639" cy="1056867"/>
          </a:xfrm>
          <a:prstGeom prst="wedgeRoundRectCallout">
            <a:avLst>
              <a:gd name="adj1" fmla="val 58416"/>
              <a:gd name="adj2" fmla="val 122786"/>
              <a:gd name="adj3" fmla="val 16667"/>
            </a:avLst>
          </a:prstGeom>
          <a:ln>
            <a:solidFill>
              <a:schemeClr val="tx1"/>
            </a:solidFill>
            <a:prstDash val="lgDash"/>
          </a:ln>
        </p:spPr>
        <p:style>
          <a:lnRef idx="1">
            <a:schemeClr val="dk1"/>
          </a:lnRef>
          <a:fillRef idx="2">
            <a:schemeClr val="dk1"/>
          </a:fillRef>
          <a:effectRef idx="1">
            <a:schemeClr val="dk1"/>
          </a:effectRef>
          <a:fontRef idx="minor">
            <a:schemeClr val="dk1"/>
          </a:fontRef>
        </p:style>
        <p:txBody>
          <a:bodyPr rtlCol="0" anchor="t"/>
          <a:lstStyle/>
          <a:p>
            <a:r>
              <a:rPr lang="en-US" dirty="0" smtClean="0">
                <a:solidFill>
                  <a:schemeClr val="tx1">
                    <a:lumMod val="85000"/>
                    <a:lumOff val="15000"/>
                  </a:schemeClr>
                </a:solidFill>
              </a:rPr>
              <a:t> Why </a:t>
            </a:r>
            <a:r>
              <a:rPr lang="en-US" dirty="0">
                <a:solidFill>
                  <a:schemeClr val="tx1">
                    <a:lumMod val="85000"/>
                    <a:lumOff val="15000"/>
                  </a:schemeClr>
                </a:solidFill>
              </a:rPr>
              <a:t>are all resources </a:t>
            </a:r>
            <a:r>
              <a:rPr lang="en-US" dirty="0" smtClean="0">
                <a:solidFill>
                  <a:schemeClr val="tx1">
                    <a:lumMod val="85000"/>
                    <a:lumOff val="15000"/>
                  </a:schemeClr>
                </a:solidFill>
              </a:rPr>
              <a:t>on</a:t>
            </a:r>
          </a:p>
          <a:p>
            <a:r>
              <a:rPr lang="en-US" dirty="0" smtClean="0">
                <a:solidFill>
                  <a:schemeClr val="tx1">
                    <a:lumMod val="85000"/>
                    <a:lumOff val="15000"/>
                  </a:schemeClr>
                </a:solidFill>
              </a:rPr>
              <a:t> research publication</a:t>
            </a:r>
          </a:p>
          <a:p>
            <a:r>
              <a:rPr lang="en-US" dirty="0" smtClean="0">
                <a:solidFill>
                  <a:schemeClr val="tx1">
                    <a:lumMod val="85000"/>
                    <a:lumOff val="15000"/>
                  </a:schemeClr>
                </a:solidFill>
              </a:rPr>
              <a:t> only  in </a:t>
            </a:r>
            <a:r>
              <a:rPr lang="en-US" dirty="0">
                <a:solidFill>
                  <a:schemeClr val="tx1">
                    <a:lumMod val="85000"/>
                    <a:lumOff val="15000"/>
                  </a:schemeClr>
                </a:solidFill>
              </a:rPr>
              <a:t>English?</a:t>
            </a:r>
            <a:endParaRPr lang="en-US" sz="2000" dirty="0">
              <a:solidFill>
                <a:schemeClr val="tx1">
                  <a:lumMod val="85000"/>
                  <a:lumOff val="15000"/>
                </a:schemeClr>
              </a:solidFill>
            </a:endParaRPr>
          </a:p>
        </p:txBody>
      </p:sp>
      <p:sp>
        <p:nvSpPr>
          <p:cNvPr id="9" name="Rounded Rectangular Callout 8"/>
          <p:cNvSpPr/>
          <p:nvPr/>
        </p:nvSpPr>
        <p:spPr>
          <a:xfrm>
            <a:off x="533399" y="3032956"/>
            <a:ext cx="2520383" cy="1080085"/>
          </a:xfrm>
          <a:prstGeom prst="wedgeRoundRectCallout">
            <a:avLst>
              <a:gd name="adj1" fmla="val 70165"/>
              <a:gd name="adj2" fmla="val -13353"/>
              <a:gd name="adj3" fmla="val 16667"/>
            </a:avLst>
          </a:prstGeom>
          <a:ln>
            <a:solidFill>
              <a:schemeClr val="tx1"/>
            </a:solidFill>
            <a:prstDash val="lgDash"/>
          </a:ln>
        </p:spPr>
        <p:style>
          <a:lnRef idx="1">
            <a:schemeClr val="dk1"/>
          </a:lnRef>
          <a:fillRef idx="2">
            <a:schemeClr val="dk1"/>
          </a:fillRef>
          <a:effectRef idx="1">
            <a:schemeClr val="dk1"/>
          </a:effectRef>
          <a:fontRef idx="minor">
            <a:schemeClr val="dk1"/>
          </a:fontRef>
        </p:style>
        <p:txBody>
          <a:bodyPr rtlCol="0" anchor="t"/>
          <a:lstStyle/>
          <a:p>
            <a:r>
              <a:rPr lang="en-US" dirty="0" smtClean="0">
                <a:solidFill>
                  <a:schemeClr val="tx1">
                    <a:lumMod val="85000"/>
                    <a:lumOff val="15000"/>
                  </a:schemeClr>
                </a:solidFill>
              </a:rPr>
              <a:t>I find it so difficult to select a journal and prepare my manuscript.</a:t>
            </a:r>
            <a:endParaRPr lang="en-US" dirty="0">
              <a:solidFill>
                <a:schemeClr val="tx1">
                  <a:lumMod val="85000"/>
                  <a:lumOff val="15000"/>
                </a:schemeClr>
              </a:solidFill>
            </a:endParaRPr>
          </a:p>
        </p:txBody>
      </p:sp>
      <p:sp>
        <p:nvSpPr>
          <p:cNvPr id="10" name="Rounded Rectangular Callout 9"/>
          <p:cNvSpPr/>
          <p:nvPr/>
        </p:nvSpPr>
        <p:spPr>
          <a:xfrm>
            <a:off x="4553661" y="1201177"/>
            <a:ext cx="3726751" cy="1080121"/>
          </a:xfrm>
          <a:prstGeom prst="wedgeRoundRectCallout">
            <a:avLst>
              <a:gd name="adj1" fmla="val -49402"/>
              <a:gd name="adj2" fmla="val 120245"/>
              <a:gd name="adj3" fmla="val 16667"/>
            </a:avLst>
          </a:prstGeom>
          <a:ln>
            <a:solidFill>
              <a:schemeClr val="tx1"/>
            </a:solidFill>
            <a:prstDash val="lgDash"/>
          </a:ln>
        </p:spPr>
        <p:style>
          <a:lnRef idx="1">
            <a:schemeClr val="dk1"/>
          </a:lnRef>
          <a:fillRef idx="2">
            <a:schemeClr val="dk1"/>
          </a:fillRef>
          <a:effectRef idx="1">
            <a:schemeClr val="dk1"/>
          </a:effectRef>
          <a:fontRef idx="minor">
            <a:schemeClr val="dk1"/>
          </a:fontRef>
        </p:style>
        <p:txBody>
          <a:bodyPr rtlCol="0" anchor="t"/>
          <a:lstStyle/>
          <a:p>
            <a:r>
              <a:rPr lang="en-US" b="1" dirty="0" smtClean="0">
                <a:solidFill>
                  <a:schemeClr val="tx1">
                    <a:lumMod val="85000"/>
                    <a:lumOff val="15000"/>
                  </a:schemeClr>
                </a:solidFill>
              </a:rPr>
              <a:t>  </a:t>
            </a:r>
            <a:r>
              <a:rPr lang="en-US" dirty="0" smtClean="0">
                <a:solidFill>
                  <a:schemeClr val="tx1">
                    <a:lumMod val="85000"/>
                    <a:lumOff val="15000"/>
                  </a:schemeClr>
                </a:solidFill>
              </a:rPr>
              <a:t>Even </a:t>
            </a:r>
            <a:r>
              <a:rPr lang="en-US" dirty="0">
                <a:solidFill>
                  <a:schemeClr val="tx1">
                    <a:lumMod val="85000"/>
                    <a:lumOff val="15000"/>
                  </a:schemeClr>
                </a:solidFill>
              </a:rPr>
              <a:t>after I have followed </a:t>
            </a:r>
            <a:r>
              <a:rPr lang="en-US" dirty="0" smtClean="0">
                <a:solidFill>
                  <a:schemeClr val="tx1">
                    <a:lumMod val="85000"/>
                    <a:lumOff val="15000"/>
                  </a:schemeClr>
                </a:solidFill>
              </a:rPr>
              <a:t>ethical</a:t>
            </a:r>
          </a:p>
          <a:p>
            <a:r>
              <a:rPr lang="en-US" dirty="0">
                <a:solidFill>
                  <a:schemeClr val="tx1">
                    <a:lumMod val="85000"/>
                    <a:lumOff val="15000"/>
                  </a:schemeClr>
                </a:solidFill>
              </a:rPr>
              <a:t> </a:t>
            </a:r>
            <a:r>
              <a:rPr lang="en-US" dirty="0" smtClean="0">
                <a:solidFill>
                  <a:schemeClr val="tx1">
                    <a:lumMod val="85000"/>
                    <a:lumOff val="15000"/>
                  </a:schemeClr>
                </a:solidFill>
              </a:rPr>
              <a:t> guidelines</a:t>
            </a:r>
            <a:r>
              <a:rPr lang="en-US" dirty="0">
                <a:solidFill>
                  <a:schemeClr val="tx1">
                    <a:lumMod val="85000"/>
                    <a:lumOff val="15000"/>
                  </a:schemeClr>
                </a:solidFill>
              </a:rPr>
              <a:t>, the journal editor </a:t>
            </a:r>
            <a:r>
              <a:rPr lang="en-US" dirty="0" smtClean="0">
                <a:solidFill>
                  <a:schemeClr val="tx1">
                    <a:lumMod val="85000"/>
                    <a:lumOff val="15000"/>
                  </a:schemeClr>
                </a:solidFill>
              </a:rPr>
              <a:t>says</a:t>
            </a:r>
          </a:p>
          <a:p>
            <a:r>
              <a:rPr lang="en-US" dirty="0" smtClean="0">
                <a:solidFill>
                  <a:schemeClr val="tx1">
                    <a:lumMod val="85000"/>
                    <a:lumOff val="15000"/>
                  </a:schemeClr>
                </a:solidFill>
              </a:rPr>
              <a:t>  I </a:t>
            </a:r>
            <a:r>
              <a:rPr lang="en-US" dirty="0">
                <a:solidFill>
                  <a:schemeClr val="tx1">
                    <a:lumMod val="85000"/>
                    <a:lumOff val="15000"/>
                  </a:schemeClr>
                </a:solidFill>
              </a:rPr>
              <a:t>have plagiarized!</a:t>
            </a:r>
          </a:p>
        </p:txBody>
      </p:sp>
      <p:sp>
        <p:nvSpPr>
          <p:cNvPr id="11" name="Rounded Rectangular Callout 10"/>
          <p:cNvSpPr/>
          <p:nvPr/>
        </p:nvSpPr>
        <p:spPr>
          <a:xfrm>
            <a:off x="6060257" y="4869160"/>
            <a:ext cx="2644632" cy="1116124"/>
          </a:xfrm>
          <a:prstGeom prst="wedgeRoundRectCallout">
            <a:avLst>
              <a:gd name="adj1" fmla="val -95661"/>
              <a:gd name="adj2" fmla="val -91314"/>
              <a:gd name="adj3" fmla="val 16667"/>
            </a:avLst>
          </a:prstGeom>
          <a:ln>
            <a:solidFill>
              <a:schemeClr val="tx1"/>
            </a:solidFill>
            <a:prstDash val="lgDash"/>
          </a:ln>
        </p:spPr>
        <p:style>
          <a:lnRef idx="1">
            <a:schemeClr val="dk1"/>
          </a:lnRef>
          <a:fillRef idx="2">
            <a:schemeClr val="dk1"/>
          </a:fillRef>
          <a:effectRef idx="1">
            <a:schemeClr val="dk1"/>
          </a:effectRef>
          <a:fontRef idx="minor">
            <a:schemeClr val="dk1"/>
          </a:fontRef>
        </p:style>
        <p:txBody>
          <a:bodyPr rtlCol="0" anchor="t"/>
          <a:lstStyle/>
          <a:p>
            <a:r>
              <a:rPr lang="en-US" dirty="0">
                <a:solidFill>
                  <a:schemeClr val="tx1">
                    <a:lumMod val="85000"/>
                    <a:lumOff val="15000"/>
                  </a:schemeClr>
                </a:solidFill>
              </a:rPr>
              <a:t>I </a:t>
            </a:r>
            <a:r>
              <a:rPr lang="en-US" dirty="0" smtClean="0">
                <a:solidFill>
                  <a:schemeClr val="tx1">
                    <a:lumMod val="85000"/>
                    <a:lumOff val="15000"/>
                  </a:schemeClr>
                </a:solidFill>
              </a:rPr>
              <a:t>don’t understand anything about data sharing and open access</a:t>
            </a:r>
            <a:endParaRPr lang="en-US" dirty="0">
              <a:solidFill>
                <a:schemeClr val="tx1">
                  <a:lumMod val="85000"/>
                  <a:lumOff val="15000"/>
                </a:schemeClr>
              </a:solidFill>
            </a:endParaRPr>
          </a:p>
        </p:txBody>
      </p:sp>
      <p:sp>
        <p:nvSpPr>
          <p:cNvPr id="12" name="Rounded Rectangular Callout 11"/>
          <p:cNvSpPr/>
          <p:nvPr/>
        </p:nvSpPr>
        <p:spPr>
          <a:xfrm>
            <a:off x="5616115" y="2924946"/>
            <a:ext cx="3117887" cy="1296142"/>
          </a:xfrm>
          <a:prstGeom prst="wedgeRoundRectCallout">
            <a:avLst>
              <a:gd name="adj1" fmla="val -67408"/>
              <a:gd name="adj2" fmla="val -3706"/>
              <a:gd name="adj3" fmla="val 16667"/>
            </a:avLst>
          </a:prstGeom>
          <a:ln>
            <a:solidFill>
              <a:schemeClr val="tx1"/>
            </a:solidFill>
            <a:prstDash val="lgDash"/>
          </a:ln>
        </p:spPr>
        <p:style>
          <a:lnRef idx="1">
            <a:schemeClr val="dk1"/>
          </a:lnRef>
          <a:fillRef idx="2">
            <a:schemeClr val="dk1"/>
          </a:fillRef>
          <a:effectRef idx="1">
            <a:schemeClr val="dk1"/>
          </a:effectRef>
          <a:fontRef idx="minor">
            <a:schemeClr val="dk1"/>
          </a:fontRef>
        </p:style>
        <p:txBody>
          <a:bodyPr rtlCol="0" anchor="t"/>
          <a:lstStyle/>
          <a:p>
            <a:r>
              <a:rPr lang="en-US" b="1" dirty="0" smtClean="0">
                <a:solidFill>
                  <a:schemeClr val="tx1">
                    <a:lumMod val="85000"/>
                    <a:lumOff val="15000"/>
                  </a:schemeClr>
                </a:solidFill>
              </a:rPr>
              <a:t>  </a:t>
            </a:r>
            <a:r>
              <a:rPr lang="en-US" dirty="0" smtClean="0">
                <a:solidFill>
                  <a:schemeClr val="tx1">
                    <a:lumMod val="85000"/>
                    <a:lumOff val="15000"/>
                  </a:schemeClr>
                </a:solidFill>
              </a:rPr>
              <a:t>I </a:t>
            </a:r>
            <a:r>
              <a:rPr lang="en-US" dirty="0">
                <a:solidFill>
                  <a:schemeClr val="tx1">
                    <a:lumMod val="85000"/>
                    <a:lumOff val="15000"/>
                  </a:schemeClr>
                </a:solidFill>
              </a:rPr>
              <a:t>wish I knew what </a:t>
            </a:r>
            <a:r>
              <a:rPr lang="en-US" dirty="0" smtClean="0">
                <a:solidFill>
                  <a:schemeClr val="tx1">
                    <a:lumMod val="85000"/>
                    <a:lumOff val="15000"/>
                  </a:schemeClr>
                </a:solidFill>
              </a:rPr>
              <a:t>journal</a:t>
            </a:r>
          </a:p>
          <a:p>
            <a:r>
              <a:rPr lang="en-US" dirty="0">
                <a:solidFill>
                  <a:schemeClr val="tx1">
                    <a:lumMod val="85000"/>
                    <a:lumOff val="15000"/>
                  </a:schemeClr>
                </a:solidFill>
              </a:rPr>
              <a:t> </a:t>
            </a:r>
            <a:r>
              <a:rPr lang="en-US" dirty="0" smtClean="0">
                <a:solidFill>
                  <a:schemeClr val="tx1">
                    <a:lumMod val="85000"/>
                    <a:lumOff val="15000"/>
                  </a:schemeClr>
                </a:solidFill>
              </a:rPr>
              <a:t> editors </a:t>
            </a:r>
            <a:r>
              <a:rPr lang="en-US" dirty="0">
                <a:solidFill>
                  <a:schemeClr val="tx1">
                    <a:lumMod val="85000"/>
                    <a:lumOff val="15000"/>
                  </a:schemeClr>
                </a:solidFill>
              </a:rPr>
              <a:t>want so that I </a:t>
            </a:r>
            <a:r>
              <a:rPr lang="en-US" dirty="0" smtClean="0">
                <a:solidFill>
                  <a:schemeClr val="tx1">
                    <a:lumMod val="85000"/>
                    <a:lumOff val="15000"/>
                  </a:schemeClr>
                </a:solidFill>
              </a:rPr>
              <a:t>can</a:t>
            </a:r>
          </a:p>
          <a:p>
            <a:r>
              <a:rPr lang="en-US" dirty="0">
                <a:solidFill>
                  <a:schemeClr val="tx1">
                    <a:lumMod val="85000"/>
                    <a:lumOff val="15000"/>
                  </a:schemeClr>
                </a:solidFill>
              </a:rPr>
              <a:t> </a:t>
            </a:r>
            <a:r>
              <a:rPr lang="en-US" dirty="0" smtClean="0">
                <a:solidFill>
                  <a:schemeClr val="tx1">
                    <a:lumMod val="85000"/>
                    <a:lumOff val="15000"/>
                  </a:schemeClr>
                </a:solidFill>
              </a:rPr>
              <a:t> communicate </a:t>
            </a:r>
            <a:r>
              <a:rPr lang="en-US" dirty="0">
                <a:solidFill>
                  <a:schemeClr val="tx1">
                    <a:lumMod val="85000"/>
                    <a:lumOff val="15000"/>
                  </a:schemeClr>
                </a:solidFill>
              </a:rPr>
              <a:t>with </a:t>
            </a:r>
            <a:r>
              <a:rPr lang="en-US" dirty="0" smtClean="0">
                <a:solidFill>
                  <a:schemeClr val="tx1">
                    <a:lumMod val="85000"/>
                    <a:lumOff val="15000"/>
                  </a:schemeClr>
                </a:solidFill>
              </a:rPr>
              <a:t>them</a:t>
            </a:r>
          </a:p>
          <a:p>
            <a:r>
              <a:rPr lang="en-US" dirty="0">
                <a:solidFill>
                  <a:schemeClr val="tx1">
                    <a:lumMod val="85000"/>
                    <a:lumOff val="15000"/>
                  </a:schemeClr>
                </a:solidFill>
              </a:rPr>
              <a:t> </a:t>
            </a:r>
            <a:r>
              <a:rPr lang="en-US" dirty="0" smtClean="0">
                <a:solidFill>
                  <a:schemeClr val="tx1">
                    <a:lumMod val="85000"/>
                    <a:lumOff val="15000"/>
                  </a:schemeClr>
                </a:solidFill>
              </a:rPr>
              <a:t> better</a:t>
            </a:r>
            <a:r>
              <a:rPr lang="en-US" dirty="0">
                <a:solidFill>
                  <a:schemeClr val="tx1">
                    <a:lumMod val="85000"/>
                    <a:lumOff val="15000"/>
                  </a:schemeClr>
                </a:solidFill>
              </a:rPr>
              <a:t>.</a:t>
            </a:r>
          </a:p>
        </p:txBody>
      </p:sp>
      <p:pic>
        <p:nvPicPr>
          <p:cNvPr id="13" name="Picture 12" descr="Untitled-1-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825" y="3181237"/>
            <a:ext cx="3024335" cy="3452119"/>
          </a:xfrm>
          <a:prstGeom prst="rect">
            <a:avLst/>
          </a:prstGeom>
        </p:spPr>
      </p:pic>
      <p:sp>
        <p:nvSpPr>
          <p:cNvPr id="14" name="Rounded Rectangular Callout 13"/>
          <p:cNvSpPr/>
          <p:nvPr/>
        </p:nvSpPr>
        <p:spPr>
          <a:xfrm>
            <a:off x="299815" y="4852741"/>
            <a:ext cx="2741677" cy="1132543"/>
          </a:xfrm>
          <a:prstGeom prst="wedgeRoundRectCallout">
            <a:avLst>
              <a:gd name="adj1" fmla="val 69111"/>
              <a:gd name="adj2" fmla="val -110107"/>
              <a:gd name="adj3" fmla="val 16667"/>
            </a:avLst>
          </a:prstGeom>
          <a:ln>
            <a:solidFill>
              <a:schemeClr val="tx1"/>
            </a:solidFill>
            <a:prstDash val="lgDash"/>
          </a:ln>
        </p:spPr>
        <p:style>
          <a:lnRef idx="1">
            <a:schemeClr val="dk1"/>
          </a:lnRef>
          <a:fillRef idx="2">
            <a:schemeClr val="dk1"/>
          </a:fillRef>
          <a:effectRef idx="1">
            <a:schemeClr val="dk1"/>
          </a:effectRef>
          <a:fontRef idx="minor">
            <a:schemeClr val="dk1"/>
          </a:fontRef>
        </p:style>
        <p:txBody>
          <a:bodyPr rtlCol="0" anchor="t"/>
          <a:lstStyle/>
          <a:p>
            <a:r>
              <a:rPr lang="en-US" dirty="0">
                <a:solidFill>
                  <a:schemeClr val="tx1">
                    <a:lumMod val="85000"/>
                    <a:lumOff val="15000"/>
                  </a:schemeClr>
                </a:solidFill>
              </a:rPr>
              <a:t>I wish I had a coach to teach me about journal publication!</a:t>
            </a:r>
          </a:p>
        </p:txBody>
      </p:sp>
      <p:sp>
        <p:nvSpPr>
          <p:cNvPr id="15" name="Slide Number Placeholder 1"/>
          <p:cNvSpPr>
            <a:spLocks noGrp="1"/>
          </p:cNvSpPr>
          <p:nvPr>
            <p:ph type="sldNum" sz="quarter" idx="4"/>
          </p:nvPr>
        </p:nvSpPr>
        <p:spPr>
          <a:xfrm>
            <a:off x="6840252" y="6345324"/>
            <a:ext cx="2133600" cy="365125"/>
          </a:xfrm>
        </p:spPr>
        <p:txBody>
          <a:bodyPr/>
          <a:lstStyle/>
          <a:p>
            <a:fld id="{BB279A16-9911-44BB-B7EF-27C331CE3E4C}"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23426481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1676400"/>
            <a:ext cx="8136904" cy="2916324"/>
          </a:xfrm>
        </p:spPr>
        <p:txBody>
          <a:bodyPr>
            <a:normAutofit/>
          </a:bodyPr>
          <a:lstStyle/>
          <a:p>
            <a:r>
              <a:rPr lang="en-US" sz="3200" i="1" dirty="0" smtClean="0"/>
              <a:t>Now your authors can access Editage Insights through your journal’s website!</a:t>
            </a:r>
            <a:endParaRPr lang="en-US" sz="4000" i="1" dirty="0"/>
          </a:p>
        </p:txBody>
      </p:sp>
      <p:sp>
        <p:nvSpPr>
          <p:cNvPr id="6" name="Slide Number Placeholder 1"/>
          <p:cNvSpPr>
            <a:spLocks noGrp="1"/>
          </p:cNvSpPr>
          <p:nvPr>
            <p:ph type="sldNum" sz="quarter" idx="4"/>
          </p:nvPr>
        </p:nvSpPr>
        <p:spPr>
          <a:xfrm>
            <a:off x="6840252" y="6345324"/>
            <a:ext cx="2133600" cy="365125"/>
          </a:xfrm>
        </p:spPr>
        <p:txBody>
          <a:bodyPr/>
          <a:lstStyle/>
          <a:p>
            <a:fld id="{BB279A16-9911-44BB-B7EF-27C331CE3E4C}" type="slidenum">
              <a:rPr lang="en-US" smtClean="0">
                <a:solidFill>
                  <a:prstClr val="black">
                    <a:tint val="75000"/>
                  </a:prstClr>
                </a:solidFill>
              </a:rPr>
              <a:pPr/>
              <a:t>20</a:t>
            </a:fld>
            <a:endParaRPr lang="en-US" dirty="0">
              <a:solidFill>
                <a:prstClr val="black">
                  <a:tint val="75000"/>
                </a:prstClr>
              </a:solidFill>
            </a:endParaRPr>
          </a:p>
        </p:txBody>
      </p:sp>
    </p:spTree>
    <p:extLst>
      <p:ext uri="{BB962C8B-B14F-4D97-AF65-F5344CB8AC3E}">
        <p14:creationId xmlns:p14="http://schemas.microsoft.com/office/powerpoint/2010/main" val="32452830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81000" y="990600"/>
            <a:ext cx="8327691" cy="4876800"/>
          </a:xfrm>
          <a:prstGeom prst="roundRect">
            <a:avLst/>
          </a:prstGeom>
          <a:noFill/>
        </p:spPr>
        <p:txBody>
          <a:bodyPr>
            <a:noAutofit/>
          </a:bodyPr>
          <a:lstStyle/>
          <a:p>
            <a:pPr marL="0" indent="0">
              <a:buNone/>
            </a:pPr>
            <a:r>
              <a:rPr lang="en-IN" sz="2800" dirty="0" smtClean="0"/>
              <a:t>Installing </a:t>
            </a:r>
            <a:r>
              <a:rPr lang="en-IN" sz="2800" dirty="0"/>
              <a:t>the Editage Insights plug-in on your journal’s website will </a:t>
            </a:r>
            <a:r>
              <a:rPr lang="en-IN" sz="2800" dirty="0" smtClean="0"/>
              <a:t>allow you to </a:t>
            </a:r>
          </a:p>
          <a:p>
            <a:r>
              <a:rPr lang="en-IN" sz="2800" dirty="0" smtClean="0"/>
              <a:t>Provide a steady stream of learning resources for your authors</a:t>
            </a:r>
          </a:p>
          <a:p>
            <a:r>
              <a:rPr lang="en-IN" sz="2800" dirty="0" smtClean="0"/>
              <a:t>Avoid </a:t>
            </a:r>
            <a:r>
              <a:rPr lang="en-IN" sz="2800" dirty="0"/>
              <a:t>the time and resource investment required to create original content</a:t>
            </a:r>
          </a:p>
          <a:p>
            <a:r>
              <a:rPr lang="en-IN" sz="2800" dirty="0" smtClean="0"/>
              <a:t>Improve communication with your authors</a:t>
            </a:r>
          </a:p>
          <a:p>
            <a:r>
              <a:rPr lang="en-IN" sz="2800" dirty="0" smtClean="0"/>
              <a:t>Develop your brand as a trusted source of knowledge</a:t>
            </a:r>
          </a:p>
          <a:p>
            <a:r>
              <a:rPr lang="en-IN" sz="2800" dirty="0" smtClean="0"/>
              <a:t>Make </a:t>
            </a:r>
            <a:r>
              <a:rPr lang="en-IN" sz="2800" dirty="0"/>
              <a:t>your journal more author </a:t>
            </a:r>
            <a:r>
              <a:rPr lang="en-IN" sz="2800" dirty="0" smtClean="0"/>
              <a:t>friendly!</a:t>
            </a:r>
          </a:p>
          <a:p>
            <a:endParaRPr lang="en-IN" sz="2800" dirty="0"/>
          </a:p>
          <a:p>
            <a:endParaRPr lang="en-IN" sz="1800" dirty="0">
              <a:solidFill>
                <a:schemeClr val="tx1"/>
              </a:solidFill>
            </a:endParaRPr>
          </a:p>
        </p:txBody>
      </p:sp>
      <p:sp>
        <p:nvSpPr>
          <p:cNvPr id="5" name="Title 4"/>
          <p:cNvSpPr>
            <a:spLocks noGrp="1"/>
          </p:cNvSpPr>
          <p:nvPr>
            <p:ph type="title"/>
          </p:nvPr>
        </p:nvSpPr>
        <p:spPr>
          <a:xfrm>
            <a:off x="469888" y="90488"/>
            <a:ext cx="8064512" cy="900112"/>
          </a:xfrm>
        </p:spPr>
        <p:txBody>
          <a:bodyPr>
            <a:normAutofit/>
          </a:bodyPr>
          <a:lstStyle/>
          <a:p>
            <a:r>
              <a:rPr lang="en-IN" sz="3400" dirty="0" smtClean="0"/>
              <a:t>Get the Editage Insights plug-in!</a:t>
            </a:r>
            <a:endParaRPr lang="en-IN" sz="3400" dirty="0"/>
          </a:p>
        </p:txBody>
      </p:sp>
      <p:sp>
        <p:nvSpPr>
          <p:cNvPr id="4" name="Slide Number Placeholder 1"/>
          <p:cNvSpPr>
            <a:spLocks noGrp="1"/>
          </p:cNvSpPr>
          <p:nvPr>
            <p:ph type="sldNum" sz="quarter" idx="4"/>
          </p:nvPr>
        </p:nvSpPr>
        <p:spPr>
          <a:xfrm>
            <a:off x="6840252" y="6345324"/>
            <a:ext cx="2133600" cy="365125"/>
          </a:xfrm>
        </p:spPr>
        <p:txBody>
          <a:bodyPr/>
          <a:lstStyle/>
          <a:p>
            <a:fld id="{BB279A16-9911-44BB-B7EF-27C331CE3E4C}" type="slidenum">
              <a:rPr lang="en-US" smtClean="0">
                <a:solidFill>
                  <a:prstClr val="black">
                    <a:tint val="75000"/>
                  </a:prstClr>
                </a:solidFill>
              </a:rPr>
              <a:pPr/>
              <a:t>21</a:t>
            </a:fld>
            <a:endParaRPr lang="en-US" dirty="0">
              <a:solidFill>
                <a:prstClr val="black">
                  <a:tint val="75000"/>
                </a:prstClr>
              </a:solidFill>
            </a:endParaRPr>
          </a:p>
        </p:txBody>
      </p:sp>
    </p:spTree>
    <p:extLst>
      <p:ext uri="{BB962C8B-B14F-4D97-AF65-F5344CB8AC3E}">
        <p14:creationId xmlns:p14="http://schemas.microsoft.com/office/powerpoint/2010/main" val="36180909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0804" y="1570468"/>
            <a:ext cx="3409950"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287524" y="152400"/>
            <a:ext cx="8551676" cy="990600"/>
          </a:xfrm>
        </p:spPr>
        <p:txBody>
          <a:bodyPr>
            <a:noAutofit/>
          </a:bodyPr>
          <a:lstStyle/>
          <a:p>
            <a:r>
              <a:rPr lang="en-US" sz="3400" dirty="0" smtClean="0"/>
              <a:t>Publishers/organizations featuring </a:t>
            </a:r>
            <a:br>
              <a:rPr lang="en-US" sz="3400" dirty="0" smtClean="0"/>
            </a:br>
            <a:r>
              <a:rPr lang="en-US" sz="3400" dirty="0" smtClean="0"/>
              <a:t>Editage Insights content on their website</a:t>
            </a:r>
            <a:endParaRPr lang="en-US" sz="34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47" y="1447854"/>
            <a:ext cx="1504950"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475219"/>
            <a:ext cx="1866900"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791" y="3122137"/>
            <a:ext cx="2838450"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8587" y="2545875"/>
            <a:ext cx="119062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4528159"/>
            <a:ext cx="2401722" cy="167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85289" y="2545875"/>
            <a:ext cx="2995465" cy="1702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8999" y="5089601"/>
            <a:ext cx="2648057" cy="110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4" name="Picture 12" descr="http://www.ksece.or.kr/images/index_01.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7726" y="4528159"/>
            <a:ext cx="2633449" cy="1609331"/>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08789" y="4137634"/>
            <a:ext cx="24765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Slide Number Placeholder 1"/>
          <p:cNvSpPr>
            <a:spLocks noGrp="1"/>
          </p:cNvSpPr>
          <p:nvPr>
            <p:ph type="sldNum" sz="quarter" idx="4"/>
          </p:nvPr>
        </p:nvSpPr>
        <p:spPr>
          <a:xfrm>
            <a:off x="6840252" y="6345324"/>
            <a:ext cx="2133600" cy="365125"/>
          </a:xfrm>
        </p:spPr>
        <p:txBody>
          <a:bodyPr/>
          <a:lstStyle/>
          <a:p>
            <a:fld id="{BB279A16-9911-44BB-B7EF-27C331CE3E4C}" type="slidenum">
              <a:rPr lang="en-US" smtClean="0">
                <a:solidFill>
                  <a:prstClr val="black">
                    <a:tint val="75000"/>
                  </a:prstClr>
                </a:solidFill>
              </a:rPr>
              <a:pPr/>
              <a:t>22</a:t>
            </a:fld>
            <a:endParaRPr lang="en-US" dirty="0">
              <a:solidFill>
                <a:prstClr val="black">
                  <a:tint val="75000"/>
                </a:prstClr>
              </a:solidFill>
            </a:endParaRPr>
          </a:p>
        </p:txBody>
      </p:sp>
    </p:spTree>
    <p:extLst>
      <p:ext uri="{BB962C8B-B14F-4D97-AF65-F5344CB8AC3E}">
        <p14:creationId xmlns:p14="http://schemas.microsoft.com/office/powerpoint/2010/main" val="10308601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8300" y="1314450"/>
            <a:ext cx="8470900" cy="4400550"/>
          </a:xfrm>
        </p:spPr>
        <p:txBody>
          <a:bodyPr/>
          <a:lstStyle/>
          <a:p>
            <a:pPr>
              <a:spcBef>
                <a:spcPts val="1800"/>
              </a:spcBef>
              <a:buClr>
                <a:schemeClr val="tx2">
                  <a:lumMod val="75000"/>
                </a:schemeClr>
              </a:buClr>
            </a:pPr>
            <a:r>
              <a:rPr lang="en-US" dirty="0" smtClean="0"/>
              <a:t>Authors are at the center of your journal’s success</a:t>
            </a:r>
          </a:p>
          <a:p>
            <a:pPr>
              <a:spcBef>
                <a:spcPts val="1800"/>
              </a:spcBef>
              <a:buClr>
                <a:schemeClr val="tx2">
                  <a:lumMod val="75000"/>
                </a:schemeClr>
              </a:buClr>
            </a:pPr>
            <a:r>
              <a:rPr lang="en-US" dirty="0" smtClean="0"/>
              <a:t>With open access and the author-pays publishing model, </a:t>
            </a:r>
            <a:r>
              <a:rPr lang="en-US" b="1" dirty="0">
                <a:solidFill>
                  <a:srgbClr val="C00000"/>
                </a:solidFill>
              </a:rPr>
              <a:t>the author is now your customer</a:t>
            </a:r>
          </a:p>
          <a:p>
            <a:pPr>
              <a:spcBef>
                <a:spcPts val="1800"/>
              </a:spcBef>
              <a:buClr>
                <a:schemeClr val="tx2">
                  <a:lumMod val="75000"/>
                </a:schemeClr>
              </a:buClr>
            </a:pPr>
            <a:r>
              <a:rPr lang="en-US" dirty="0" smtClean="0"/>
              <a:t>Becoming more author centric will increase your reach and improve the quality of submissions</a:t>
            </a:r>
            <a:endParaRPr lang="en-US" u="sng" dirty="0"/>
          </a:p>
        </p:txBody>
      </p:sp>
      <p:sp>
        <p:nvSpPr>
          <p:cNvPr id="4" name="Slide Number Placeholder 3"/>
          <p:cNvSpPr>
            <a:spLocks noGrp="1"/>
          </p:cNvSpPr>
          <p:nvPr>
            <p:ph type="sldNum" sz="quarter" idx="4"/>
          </p:nvPr>
        </p:nvSpPr>
        <p:spPr/>
        <p:txBody>
          <a:bodyPr/>
          <a:lstStyle/>
          <a:p>
            <a:fld id="{BB279A16-9911-44BB-B7EF-27C331CE3E4C}" type="slidenum">
              <a:rPr lang="en-US" smtClean="0"/>
              <a:pPr/>
              <a:t>23</a:t>
            </a:fld>
            <a:endParaRPr lang="en-US" dirty="0"/>
          </a:p>
        </p:txBody>
      </p:sp>
      <p:sp>
        <p:nvSpPr>
          <p:cNvPr id="5" name="TextBox 4"/>
          <p:cNvSpPr txBox="1"/>
          <p:nvPr/>
        </p:nvSpPr>
        <p:spPr>
          <a:xfrm>
            <a:off x="215900" y="115886"/>
            <a:ext cx="8677275" cy="936625"/>
          </a:xfrm>
          <a:prstGeom prst="rect">
            <a:avLst/>
          </a:prstGeom>
          <a:noFill/>
        </p:spPr>
        <p:txBody>
          <a:bodyPr wrap="square" rtlCol="0" anchor="ctr" anchorCtr="1">
            <a:noAutofit/>
          </a:bodyPr>
          <a:lstStyle/>
          <a:p>
            <a:pPr algn="ctr">
              <a:lnSpc>
                <a:spcPct val="80000"/>
              </a:lnSpc>
              <a:spcBef>
                <a:spcPct val="0"/>
              </a:spcBef>
            </a:pPr>
            <a:r>
              <a:rPr lang="en-US" sz="3400" b="1" dirty="0">
                <a:solidFill>
                  <a:schemeClr val="tx1">
                    <a:lumMod val="75000"/>
                    <a:lumOff val="25000"/>
                  </a:schemeClr>
                </a:solidFill>
                <a:latin typeface="+mj-lt"/>
                <a:ea typeface="+mj-ea"/>
                <a:cs typeface="+mj-cs"/>
              </a:rPr>
              <a:t>Points to remember</a:t>
            </a:r>
            <a:endParaRPr lang="en-US" sz="3400" dirty="0">
              <a:solidFill>
                <a:schemeClr val="tx1">
                  <a:lumMod val="75000"/>
                  <a:lumOff val="25000"/>
                </a:schemeClr>
              </a:solidFill>
              <a:latin typeface="+mj-lt"/>
              <a:ea typeface="+mj-ea"/>
              <a:cs typeface="+mj-cs"/>
            </a:endParaRPr>
          </a:p>
        </p:txBody>
      </p:sp>
    </p:spTree>
    <p:extLst>
      <p:ext uri="{BB962C8B-B14F-4D97-AF65-F5344CB8AC3E}">
        <p14:creationId xmlns:p14="http://schemas.microsoft.com/office/powerpoint/2010/main" val="25273958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3400" dirty="0" smtClean="0"/>
              <a:t>Get closer to your authors</a:t>
            </a:r>
            <a:endParaRPr lang="en-US" sz="3400" dirty="0"/>
          </a:p>
        </p:txBody>
      </p:sp>
      <p:sp>
        <p:nvSpPr>
          <p:cNvPr id="4" name="Slide Number Placeholder 3"/>
          <p:cNvSpPr>
            <a:spLocks noGrp="1"/>
          </p:cNvSpPr>
          <p:nvPr>
            <p:ph type="sldNum" sz="quarter" idx="4"/>
          </p:nvPr>
        </p:nvSpPr>
        <p:spPr/>
        <p:txBody>
          <a:bodyPr/>
          <a:lstStyle/>
          <a:p>
            <a:fld id="{BB279A16-9911-44BB-B7EF-27C331CE3E4C}" type="slidenum">
              <a:rPr lang="en-US" smtClean="0">
                <a:solidFill>
                  <a:prstClr val="black">
                    <a:tint val="75000"/>
                  </a:prstClr>
                </a:solidFill>
              </a:rPr>
              <a:pPr/>
              <a:t>24</a:t>
            </a:fld>
            <a:endParaRPr lang="en-US" dirty="0">
              <a:solidFill>
                <a:prstClr val="black">
                  <a:tint val="75000"/>
                </a:prstClr>
              </a:solidFill>
            </a:endParaRPr>
          </a:p>
        </p:txBody>
      </p:sp>
      <p:grpSp>
        <p:nvGrpSpPr>
          <p:cNvPr id="5" name="Group 4"/>
          <p:cNvGrpSpPr/>
          <p:nvPr/>
        </p:nvGrpSpPr>
        <p:grpSpPr>
          <a:xfrm>
            <a:off x="5410200" y="1447800"/>
            <a:ext cx="3518219" cy="4130413"/>
            <a:chOff x="4968044" y="1315463"/>
            <a:chExt cx="4258314" cy="4972447"/>
          </a:xfrm>
        </p:grpSpPr>
        <p:pic>
          <p:nvPicPr>
            <p:cNvPr id="6" name="Picture 5" descr="Untitled-1-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8044" y="1315463"/>
              <a:ext cx="2058417" cy="2349575"/>
            </a:xfrm>
            <a:prstGeom prst="rect">
              <a:avLst/>
            </a:prstGeom>
          </p:spPr>
        </p:pic>
        <p:pic>
          <p:nvPicPr>
            <p:cNvPr id="7" name="Picture 6" descr="C:\Users\ClarindaC\AppData\Local\Microsoft\Windows\Temporary Internet Files\Content.Outlook\HM75UMNZ\journal editor-01 (2).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9198" y="3207143"/>
              <a:ext cx="2437160" cy="3080767"/>
            </a:xfrm>
            <a:prstGeom prst="rect">
              <a:avLst/>
            </a:prstGeom>
            <a:noFill/>
            <a:ln>
              <a:noFill/>
            </a:ln>
          </p:spPr>
        </p:pic>
        <p:sp>
          <p:nvSpPr>
            <p:cNvPr id="8" name="Curved Left Arrow 7"/>
            <p:cNvSpPr/>
            <p:nvPr/>
          </p:nvSpPr>
          <p:spPr>
            <a:xfrm rot="18516726">
              <a:off x="7347687" y="953041"/>
              <a:ext cx="1075359" cy="2573856"/>
            </a:xfrm>
            <a:prstGeom prst="curvedLeftArrow">
              <a:avLst>
                <a:gd name="adj1" fmla="val 25000"/>
                <a:gd name="adj2" fmla="val 50000"/>
                <a:gd name="adj3" fmla="val 156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urved Right Arrow 8"/>
            <p:cNvSpPr/>
            <p:nvPr/>
          </p:nvSpPr>
          <p:spPr>
            <a:xfrm rot="19244320">
              <a:off x="5560662" y="3648274"/>
              <a:ext cx="749289" cy="218372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0" name="Rectangle 9"/>
          <p:cNvSpPr/>
          <p:nvPr/>
        </p:nvSpPr>
        <p:spPr>
          <a:xfrm>
            <a:off x="246735" y="1052512"/>
            <a:ext cx="5163465" cy="4524315"/>
          </a:xfrm>
          <a:prstGeom prst="rect">
            <a:avLst/>
          </a:prstGeom>
        </p:spPr>
        <p:txBody>
          <a:bodyPr wrap="square" lIns="0" tIns="0" rIns="0" bIns="0">
            <a:spAutoFit/>
          </a:bodyPr>
          <a:lstStyle/>
          <a:p>
            <a:pPr lvl="1" indent="-457200">
              <a:spcBef>
                <a:spcPts val="1800"/>
              </a:spcBef>
              <a:buFont typeface="Arial" pitchFamily="34" charset="0"/>
              <a:buChar char="•"/>
            </a:pPr>
            <a:r>
              <a:rPr lang="en-IN" sz="2600" dirty="0" smtClean="0">
                <a:solidFill>
                  <a:schemeClr val="tx1">
                    <a:lumMod val="75000"/>
                    <a:lumOff val="25000"/>
                  </a:schemeClr>
                </a:solidFill>
              </a:rPr>
              <a:t>Understand their main pain points</a:t>
            </a:r>
          </a:p>
          <a:p>
            <a:pPr lvl="1" indent="-457200">
              <a:spcBef>
                <a:spcPts val="1800"/>
              </a:spcBef>
              <a:buFont typeface="Arial" pitchFamily="34" charset="0"/>
              <a:buChar char="•"/>
            </a:pPr>
            <a:r>
              <a:rPr lang="en-IN" sz="2600" dirty="0" smtClean="0">
                <a:solidFill>
                  <a:schemeClr val="tx1">
                    <a:lumMod val="75000"/>
                    <a:lumOff val="25000"/>
                  </a:schemeClr>
                </a:solidFill>
              </a:rPr>
              <a:t>Communicate exactly </a:t>
            </a:r>
            <a:r>
              <a:rPr lang="en-IN" sz="2600" dirty="0">
                <a:solidFill>
                  <a:schemeClr val="tx1">
                    <a:lumMod val="75000"/>
                    <a:lumOff val="25000"/>
                  </a:schemeClr>
                </a:solidFill>
              </a:rPr>
              <a:t>what </a:t>
            </a:r>
            <a:r>
              <a:rPr lang="en-IN" sz="2600" dirty="0" smtClean="0">
                <a:solidFill>
                  <a:schemeClr val="tx1">
                    <a:lumMod val="75000"/>
                    <a:lumOff val="25000"/>
                  </a:schemeClr>
                </a:solidFill>
              </a:rPr>
              <a:t>you </a:t>
            </a:r>
            <a:r>
              <a:rPr lang="en-IN" sz="2600" dirty="0">
                <a:solidFill>
                  <a:schemeClr val="tx1">
                    <a:lumMod val="75000"/>
                    <a:lumOff val="25000"/>
                  </a:schemeClr>
                </a:solidFill>
              </a:rPr>
              <a:t>are looking for in </a:t>
            </a:r>
            <a:r>
              <a:rPr lang="en-IN" sz="2600" dirty="0" smtClean="0">
                <a:solidFill>
                  <a:schemeClr val="tx1">
                    <a:lumMod val="75000"/>
                    <a:lumOff val="25000"/>
                  </a:schemeClr>
                </a:solidFill>
              </a:rPr>
              <a:t>submissions</a:t>
            </a:r>
          </a:p>
          <a:p>
            <a:pPr lvl="1" indent="-457200">
              <a:spcBef>
                <a:spcPts val="1800"/>
              </a:spcBef>
              <a:buFont typeface="Arial" pitchFamily="34" charset="0"/>
              <a:buChar char="•"/>
            </a:pPr>
            <a:r>
              <a:rPr lang="en-IN" sz="2600" dirty="0" smtClean="0">
                <a:solidFill>
                  <a:schemeClr val="tx1">
                    <a:lumMod val="75000"/>
                    <a:lumOff val="25000"/>
                  </a:schemeClr>
                </a:solidFill>
              </a:rPr>
              <a:t>Direct </a:t>
            </a:r>
            <a:r>
              <a:rPr lang="en-IN" sz="2600" dirty="0">
                <a:solidFill>
                  <a:schemeClr val="tx1">
                    <a:lumMod val="75000"/>
                    <a:lumOff val="25000"/>
                  </a:schemeClr>
                </a:solidFill>
              </a:rPr>
              <a:t>authors to resources on good publication </a:t>
            </a:r>
            <a:r>
              <a:rPr lang="en-IN" sz="2600" dirty="0" smtClean="0">
                <a:solidFill>
                  <a:schemeClr val="tx1">
                    <a:lumMod val="75000"/>
                    <a:lumOff val="25000"/>
                  </a:schemeClr>
                </a:solidFill>
              </a:rPr>
              <a:t>practices</a:t>
            </a:r>
            <a:endParaRPr lang="en-IN" sz="2600" dirty="0">
              <a:solidFill>
                <a:schemeClr val="tx1">
                  <a:lumMod val="75000"/>
                  <a:lumOff val="25000"/>
                </a:schemeClr>
              </a:solidFill>
            </a:endParaRPr>
          </a:p>
          <a:p>
            <a:pPr lvl="1" indent="-457200">
              <a:spcBef>
                <a:spcPts val="1800"/>
              </a:spcBef>
              <a:buFont typeface="Arial" pitchFamily="34" charset="0"/>
              <a:buChar char="•"/>
            </a:pPr>
            <a:r>
              <a:rPr lang="en-IN" sz="2600" dirty="0" smtClean="0">
                <a:solidFill>
                  <a:schemeClr val="tx1">
                    <a:lumMod val="75000"/>
                    <a:lumOff val="25000"/>
                  </a:schemeClr>
                </a:solidFill>
              </a:rPr>
              <a:t>Offer publication support and author education</a:t>
            </a:r>
          </a:p>
          <a:p>
            <a:pPr lvl="1" indent="-457200">
              <a:spcBef>
                <a:spcPts val="1800"/>
              </a:spcBef>
              <a:buFont typeface="Arial" pitchFamily="34" charset="0"/>
              <a:buChar char="•"/>
            </a:pPr>
            <a:r>
              <a:rPr lang="en-IN" sz="2600" dirty="0" smtClean="0">
                <a:solidFill>
                  <a:schemeClr val="tx1">
                    <a:lumMod val="75000"/>
                    <a:lumOff val="25000"/>
                  </a:schemeClr>
                </a:solidFill>
              </a:rPr>
              <a:t>Stay updated on global trends in the industry</a:t>
            </a:r>
            <a:endParaRPr lang="en-IN" sz="2600" dirty="0">
              <a:solidFill>
                <a:schemeClr val="tx1">
                  <a:lumMod val="75000"/>
                  <a:lumOff val="25000"/>
                </a:schemeClr>
              </a:solidFill>
            </a:endParaRPr>
          </a:p>
        </p:txBody>
      </p:sp>
    </p:spTree>
    <p:extLst>
      <p:ext uri="{BB962C8B-B14F-4D97-AF65-F5344CB8AC3E}">
        <p14:creationId xmlns:p14="http://schemas.microsoft.com/office/powerpoint/2010/main" val="15423222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BB279A16-9911-44BB-B7EF-27C331CE3E4C}" type="slidenum">
              <a:rPr lang="en-US" smtClean="0"/>
              <a:pPr/>
              <a:t>25</a:t>
            </a:fld>
            <a:endParaRPr lang="en-US"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586" b="27719"/>
          <a:stretch/>
        </p:blipFill>
        <p:spPr bwMode="auto">
          <a:xfrm>
            <a:off x="637897" y="1052513"/>
            <a:ext cx="7868206" cy="4464050"/>
          </a:xfrm>
          <a:prstGeom prst="rect">
            <a:avLst/>
          </a:prstGeom>
          <a:noFill/>
          <a:ln w="19050">
            <a:solidFill>
              <a:schemeClr val="accent1"/>
            </a:solidFill>
            <a:miter lim="800000"/>
            <a:headEnd/>
            <a:tailEnd/>
          </a:ln>
          <a:effectLst>
            <a:outerShdw dist="35921" dir="2700000" algn="ctr" rotWithShape="0">
              <a:schemeClr val="accent1">
                <a:lumMod val="40000"/>
                <a:lumOff val="60000"/>
              </a:schemeClr>
            </a:outerShdw>
          </a:effectLst>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215900" y="115887"/>
            <a:ext cx="8677275" cy="936625"/>
          </a:xfrm>
          <a:prstGeom prst="rect">
            <a:avLst/>
          </a:prstGeom>
          <a:noFill/>
        </p:spPr>
        <p:txBody>
          <a:bodyPr wrap="square" rtlCol="0" anchor="ctr" anchorCtr="1">
            <a:noAutofit/>
          </a:bodyPr>
          <a:lstStyle/>
          <a:p>
            <a:pPr algn="ctr">
              <a:lnSpc>
                <a:spcPct val="80000"/>
              </a:lnSpc>
              <a:spcBef>
                <a:spcPct val="0"/>
              </a:spcBef>
            </a:pPr>
            <a:r>
              <a:rPr lang="en-US" sz="3400" b="1" dirty="0">
                <a:solidFill>
                  <a:schemeClr val="tx1">
                    <a:lumMod val="75000"/>
                    <a:lumOff val="25000"/>
                  </a:schemeClr>
                </a:solidFill>
                <a:latin typeface="+mj-lt"/>
                <a:ea typeface="+mj-ea"/>
                <a:cs typeface="+mj-cs"/>
              </a:rPr>
              <a:t>Get closer to your authors today!</a:t>
            </a:r>
            <a:endParaRPr lang="en-US" sz="3400" dirty="0">
              <a:solidFill>
                <a:schemeClr val="tx1">
                  <a:lumMod val="75000"/>
                  <a:lumOff val="25000"/>
                </a:schemeClr>
              </a:solidFill>
              <a:latin typeface="+mj-lt"/>
              <a:ea typeface="+mj-ea"/>
              <a:cs typeface="+mj-cs"/>
            </a:endParaRPr>
          </a:p>
        </p:txBody>
      </p:sp>
    </p:spTree>
    <p:extLst>
      <p:ext uri="{BB962C8B-B14F-4D97-AF65-F5344CB8AC3E}">
        <p14:creationId xmlns:p14="http://schemas.microsoft.com/office/powerpoint/2010/main" val="19129743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788157" y="3311137"/>
            <a:ext cx="3276601" cy="2679591"/>
          </a:xfrm>
          <a:prstGeom prst="roundRect">
            <a:avLst/>
          </a:prstGeom>
          <a:noFill/>
          <a:ln w="190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0" rIns="45720" bIns="0" rtlCol="0" anchor="ctr"/>
          <a:lstStyle/>
          <a:p>
            <a:pPr lvl="0">
              <a:buClr>
                <a:schemeClr val="tx2">
                  <a:lumMod val="75000"/>
                </a:schemeClr>
              </a:buClr>
            </a:pPr>
            <a:r>
              <a:rPr lang="en-US" sz="1600" b="1" dirty="0">
                <a:solidFill>
                  <a:schemeClr val="tx1"/>
                </a:solidFill>
              </a:rPr>
              <a:t>Manuscript </a:t>
            </a:r>
            <a:r>
              <a:rPr lang="en-US" sz="1600" b="1" dirty="0" smtClean="0">
                <a:solidFill>
                  <a:schemeClr val="tx1"/>
                </a:solidFill>
              </a:rPr>
              <a:t>preparation</a:t>
            </a:r>
            <a:endParaRPr lang="en-US" sz="1600" b="1" dirty="0">
              <a:solidFill>
                <a:schemeClr val="tx1"/>
              </a:solidFill>
            </a:endParaRPr>
          </a:p>
          <a:p>
            <a:pPr marL="228600" indent="-228600">
              <a:buClr>
                <a:schemeClr val="tx2">
                  <a:lumMod val="75000"/>
                </a:schemeClr>
              </a:buClr>
              <a:buFont typeface="Calibri" pitchFamily="34" charset="0"/>
              <a:buChar char="•"/>
            </a:pPr>
            <a:r>
              <a:rPr lang="en-US" sz="1600" dirty="0" smtClean="0">
                <a:solidFill>
                  <a:schemeClr val="tx1">
                    <a:lumMod val="65000"/>
                    <a:lumOff val="35000"/>
                  </a:schemeClr>
                </a:solidFill>
              </a:rPr>
              <a:t>Manuscript </a:t>
            </a:r>
            <a:r>
              <a:rPr lang="en-US" sz="1600" dirty="0">
                <a:solidFill>
                  <a:schemeClr val="tx1">
                    <a:lumMod val="65000"/>
                    <a:lumOff val="35000"/>
                  </a:schemeClr>
                </a:solidFill>
              </a:rPr>
              <a:t>writing</a:t>
            </a:r>
          </a:p>
          <a:p>
            <a:pPr marL="228600" indent="-228600">
              <a:buClr>
                <a:schemeClr val="tx2">
                  <a:lumMod val="75000"/>
                </a:schemeClr>
              </a:buClr>
              <a:buFont typeface="Calibri" pitchFamily="34" charset="0"/>
              <a:buChar char="•"/>
            </a:pPr>
            <a:r>
              <a:rPr lang="en-US" sz="1600" dirty="0">
                <a:solidFill>
                  <a:schemeClr val="tx1">
                    <a:lumMod val="65000"/>
                    <a:lumOff val="35000"/>
                  </a:schemeClr>
                </a:solidFill>
              </a:rPr>
              <a:t>Academic translation</a:t>
            </a:r>
          </a:p>
          <a:p>
            <a:pPr marL="228600" indent="-228600">
              <a:buClr>
                <a:schemeClr val="tx2">
                  <a:lumMod val="75000"/>
                </a:schemeClr>
              </a:buClr>
              <a:buFont typeface="Calibri" pitchFamily="34" charset="0"/>
              <a:buChar char="•"/>
            </a:pPr>
            <a:r>
              <a:rPr lang="en-US" sz="1600" dirty="0">
                <a:solidFill>
                  <a:schemeClr val="tx1">
                    <a:lumMod val="65000"/>
                    <a:lumOff val="35000"/>
                  </a:schemeClr>
                </a:solidFill>
              </a:rPr>
              <a:t>Pharmaceutical support</a:t>
            </a:r>
          </a:p>
          <a:p>
            <a:pPr marL="228600" indent="-228600">
              <a:buClr>
                <a:schemeClr val="tx2">
                  <a:lumMod val="75000"/>
                </a:schemeClr>
              </a:buClr>
              <a:buFont typeface="Calibri" pitchFamily="34" charset="0"/>
              <a:buChar char="•"/>
            </a:pPr>
            <a:r>
              <a:rPr lang="en-US" sz="1600" dirty="0">
                <a:solidFill>
                  <a:schemeClr val="tx1">
                    <a:lumMod val="65000"/>
                    <a:lumOff val="35000"/>
                  </a:schemeClr>
                </a:solidFill>
              </a:rPr>
              <a:t>Manuscript editing</a:t>
            </a:r>
          </a:p>
          <a:p>
            <a:pPr marL="228600" indent="-228600">
              <a:buClr>
                <a:schemeClr val="tx2">
                  <a:lumMod val="75000"/>
                </a:schemeClr>
              </a:buClr>
              <a:buFont typeface="Calibri" pitchFamily="34" charset="0"/>
              <a:buChar char="•"/>
            </a:pPr>
            <a:r>
              <a:rPr lang="en-US" sz="1600" dirty="0">
                <a:solidFill>
                  <a:schemeClr val="tx1">
                    <a:lumMod val="65000"/>
                    <a:lumOff val="35000"/>
                  </a:schemeClr>
                </a:solidFill>
              </a:rPr>
              <a:t>Journal formatting</a:t>
            </a:r>
          </a:p>
          <a:p>
            <a:pPr marL="228600" indent="-228600">
              <a:buClr>
                <a:schemeClr val="tx2">
                  <a:lumMod val="75000"/>
                </a:schemeClr>
              </a:buClr>
              <a:buFont typeface="Calibri" pitchFamily="34" charset="0"/>
              <a:buChar char="•"/>
            </a:pPr>
            <a:r>
              <a:rPr lang="en-US" sz="1600" dirty="0">
                <a:solidFill>
                  <a:schemeClr val="tx1">
                    <a:lumMod val="65000"/>
                    <a:lumOff val="35000"/>
                  </a:schemeClr>
                </a:solidFill>
              </a:rPr>
              <a:t>Artwork, </a:t>
            </a:r>
            <a:r>
              <a:rPr lang="en-US" sz="1600" dirty="0" smtClean="0">
                <a:solidFill>
                  <a:schemeClr val="tx1">
                    <a:lumMod val="65000"/>
                    <a:lumOff val="35000"/>
                  </a:schemeClr>
                </a:solidFill>
              </a:rPr>
              <a:t>graphs, tables</a:t>
            </a:r>
          </a:p>
          <a:p>
            <a:pPr marL="228600" indent="-228600">
              <a:buClr>
                <a:schemeClr val="tx2">
                  <a:lumMod val="75000"/>
                </a:schemeClr>
              </a:buClr>
              <a:buFont typeface="Calibri" pitchFamily="34" charset="0"/>
              <a:buChar char="•"/>
            </a:pPr>
            <a:r>
              <a:rPr lang="en-US" sz="1600" dirty="0">
                <a:solidFill>
                  <a:schemeClr val="tx1">
                    <a:lumMod val="65000"/>
                    <a:lumOff val="35000"/>
                  </a:schemeClr>
                </a:solidFill>
              </a:rPr>
              <a:t>Rapid technical review for scientific </a:t>
            </a:r>
            <a:r>
              <a:rPr lang="en-US" sz="1600" dirty="0" smtClean="0">
                <a:solidFill>
                  <a:schemeClr val="tx1">
                    <a:lumMod val="65000"/>
                    <a:lumOff val="35000"/>
                  </a:schemeClr>
                </a:solidFill>
              </a:rPr>
              <a:t>validity</a:t>
            </a:r>
            <a:endParaRPr lang="en-US" sz="1600" dirty="0">
              <a:solidFill>
                <a:schemeClr val="tx1">
                  <a:lumMod val="65000"/>
                  <a:lumOff val="35000"/>
                </a:schemeClr>
              </a:solidFill>
            </a:endParaRPr>
          </a:p>
        </p:txBody>
      </p:sp>
      <p:sp>
        <p:nvSpPr>
          <p:cNvPr id="22" name="Rounded Rectangle 21"/>
          <p:cNvSpPr/>
          <p:nvPr/>
        </p:nvSpPr>
        <p:spPr>
          <a:xfrm>
            <a:off x="5029200" y="3311137"/>
            <a:ext cx="3264089" cy="2714128"/>
          </a:xfrm>
          <a:prstGeom prst="roundRect">
            <a:avLst/>
          </a:prstGeom>
          <a:noFill/>
          <a:ln w="190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0" rIns="45720" bIns="0" rtlCol="0" anchor="ctr"/>
          <a:lstStyle/>
          <a:p>
            <a:pPr lvl="0">
              <a:buClr>
                <a:schemeClr val="tx2">
                  <a:lumMod val="75000"/>
                </a:schemeClr>
              </a:buClr>
            </a:pPr>
            <a:r>
              <a:rPr lang="en-US" sz="1600" b="1" dirty="0">
                <a:solidFill>
                  <a:schemeClr val="tx1"/>
                </a:solidFill>
              </a:rPr>
              <a:t>Journal selection and submission</a:t>
            </a:r>
          </a:p>
          <a:p>
            <a:pPr marL="228600" indent="-228600">
              <a:buClr>
                <a:schemeClr val="tx2">
                  <a:lumMod val="75000"/>
                </a:schemeClr>
              </a:buClr>
              <a:buFont typeface="Calibri" pitchFamily="34" charset="0"/>
              <a:buChar char="•"/>
            </a:pPr>
            <a:r>
              <a:rPr lang="en-US" sz="1600" dirty="0" smtClean="0">
                <a:solidFill>
                  <a:schemeClr val="tx1">
                    <a:lumMod val="65000"/>
                    <a:lumOff val="35000"/>
                  </a:schemeClr>
                </a:solidFill>
              </a:rPr>
              <a:t>Journal recommendation tools </a:t>
            </a:r>
            <a:r>
              <a:rPr lang="en-US" sz="1600" dirty="0">
                <a:solidFill>
                  <a:schemeClr val="tx1">
                    <a:lumMod val="65000"/>
                    <a:lumOff val="35000"/>
                  </a:schemeClr>
                </a:solidFill>
              </a:rPr>
              <a:t>and services</a:t>
            </a:r>
          </a:p>
          <a:p>
            <a:pPr marL="228600" indent="-228600">
              <a:buClr>
                <a:schemeClr val="tx2">
                  <a:lumMod val="75000"/>
                </a:schemeClr>
              </a:buClr>
              <a:buFont typeface="Calibri" pitchFamily="34" charset="0"/>
              <a:buChar char="•"/>
            </a:pPr>
            <a:r>
              <a:rPr lang="en-US" sz="1600" dirty="0">
                <a:solidFill>
                  <a:schemeClr val="tx1">
                    <a:lumMod val="65000"/>
                    <a:lumOff val="35000"/>
                  </a:schemeClr>
                </a:solidFill>
              </a:rPr>
              <a:t>Manuscript </a:t>
            </a:r>
            <a:r>
              <a:rPr lang="en-US" sz="1600" dirty="0" smtClean="0">
                <a:solidFill>
                  <a:schemeClr val="tx1">
                    <a:lumMod val="65000"/>
                    <a:lumOff val="35000"/>
                  </a:schemeClr>
                </a:solidFill>
              </a:rPr>
              <a:t>submission support services</a:t>
            </a:r>
          </a:p>
          <a:p>
            <a:pPr marL="228600" indent="-228600">
              <a:buClr>
                <a:schemeClr val="tx2">
                  <a:lumMod val="75000"/>
                </a:schemeClr>
              </a:buClr>
              <a:buFont typeface="Calibri" pitchFamily="34" charset="0"/>
              <a:buChar char="•"/>
            </a:pPr>
            <a:r>
              <a:rPr lang="en-US" sz="1600" dirty="0">
                <a:solidFill>
                  <a:schemeClr val="tx1">
                    <a:lumMod val="65000"/>
                    <a:lumOff val="35000"/>
                  </a:schemeClr>
                </a:solidFill>
              </a:rPr>
              <a:t>Manuscript re-editing</a:t>
            </a:r>
          </a:p>
          <a:p>
            <a:pPr marL="228600" indent="-228600">
              <a:buClr>
                <a:schemeClr val="tx2">
                  <a:lumMod val="75000"/>
                </a:schemeClr>
              </a:buClr>
              <a:buFont typeface="Calibri" pitchFamily="34" charset="0"/>
              <a:buChar char="•"/>
            </a:pPr>
            <a:r>
              <a:rPr lang="en-US" sz="1600" dirty="0">
                <a:solidFill>
                  <a:schemeClr val="tx1">
                    <a:lumMod val="65000"/>
                    <a:lumOff val="35000"/>
                  </a:schemeClr>
                </a:solidFill>
              </a:rPr>
              <a:t>Peer review response check</a:t>
            </a:r>
          </a:p>
          <a:p>
            <a:pPr marL="228600" indent="-228600">
              <a:buClr>
                <a:schemeClr val="tx2">
                  <a:lumMod val="75000"/>
                </a:schemeClr>
              </a:buClr>
              <a:buFont typeface="Calibri" pitchFamily="34" charset="0"/>
              <a:buChar char="•"/>
            </a:pPr>
            <a:r>
              <a:rPr lang="en-US" sz="1600" dirty="0">
                <a:solidFill>
                  <a:schemeClr val="tx1">
                    <a:lumMod val="65000"/>
                    <a:lumOff val="35000"/>
                  </a:schemeClr>
                </a:solidFill>
              </a:rPr>
              <a:t>Re-submission support</a:t>
            </a:r>
          </a:p>
          <a:p>
            <a:pPr marL="228600" indent="-228600">
              <a:buClr>
                <a:schemeClr val="tx2">
                  <a:lumMod val="75000"/>
                </a:schemeClr>
              </a:buClr>
              <a:buFont typeface="Calibri" pitchFamily="34" charset="0"/>
              <a:buChar char="•"/>
            </a:pPr>
            <a:endParaRPr lang="en-US" sz="1600" dirty="0">
              <a:solidFill>
                <a:schemeClr val="tx1">
                  <a:lumMod val="65000"/>
                  <a:lumOff val="35000"/>
                </a:schemeClr>
              </a:solidFill>
            </a:endParaRPr>
          </a:p>
        </p:txBody>
      </p:sp>
      <p:sp>
        <p:nvSpPr>
          <p:cNvPr id="17" name="TextBox 16"/>
          <p:cNvSpPr txBox="1"/>
          <p:nvPr/>
        </p:nvSpPr>
        <p:spPr>
          <a:xfrm>
            <a:off x="215900" y="0"/>
            <a:ext cx="8677275" cy="936625"/>
          </a:xfrm>
          <a:prstGeom prst="rect">
            <a:avLst/>
          </a:prstGeom>
          <a:noFill/>
        </p:spPr>
        <p:txBody>
          <a:bodyPr wrap="square" rtlCol="0" anchor="ctr" anchorCtr="1">
            <a:noAutofit/>
          </a:bodyPr>
          <a:lstStyle/>
          <a:p>
            <a:pPr algn="ctr">
              <a:lnSpc>
                <a:spcPct val="80000"/>
              </a:lnSpc>
              <a:spcBef>
                <a:spcPct val="0"/>
              </a:spcBef>
            </a:pPr>
            <a:r>
              <a:rPr lang="en-US" sz="3400" b="1" dirty="0" smtClean="0">
                <a:solidFill>
                  <a:schemeClr val="tx1">
                    <a:lumMod val="75000"/>
                    <a:lumOff val="25000"/>
                  </a:schemeClr>
                </a:solidFill>
                <a:latin typeface="+mj-lt"/>
                <a:ea typeface="+mj-ea"/>
                <a:cs typeface="+mj-cs"/>
              </a:rPr>
              <a:t>About Editage</a:t>
            </a:r>
            <a:endParaRPr lang="en-US" sz="3400" b="1" dirty="0">
              <a:solidFill>
                <a:schemeClr val="tx1">
                  <a:lumMod val="75000"/>
                  <a:lumOff val="25000"/>
                </a:schemeClr>
              </a:solidFill>
              <a:latin typeface="+mj-lt"/>
              <a:ea typeface="+mj-ea"/>
              <a:cs typeface="+mj-cs"/>
            </a:endParaRPr>
          </a:p>
        </p:txBody>
      </p:sp>
      <p:sp>
        <p:nvSpPr>
          <p:cNvPr id="18" name="Slide Number Placeholder 1"/>
          <p:cNvSpPr>
            <a:spLocks noGrp="1"/>
          </p:cNvSpPr>
          <p:nvPr>
            <p:ph type="sldNum" sz="quarter" idx="4"/>
          </p:nvPr>
        </p:nvSpPr>
        <p:spPr>
          <a:xfrm>
            <a:off x="6840252" y="6345324"/>
            <a:ext cx="2133600" cy="365125"/>
          </a:xfrm>
        </p:spPr>
        <p:txBody>
          <a:bodyPr/>
          <a:lstStyle/>
          <a:p>
            <a:fld id="{BB279A16-9911-44BB-B7EF-27C331CE3E4C}" type="slidenum">
              <a:rPr lang="en-US" smtClean="0">
                <a:solidFill>
                  <a:prstClr val="black">
                    <a:tint val="75000"/>
                  </a:prstClr>
                </a:solidFill>
              </a:rPr>
              <a:pPr/>
              <a:t>26</a:t>
            </a:fld>
            <a:endParaRPr lang="en-US" dirty="0">
              <a:solidFill>
                <a:prstClr val="black">
                  <a:tint val="75000"/>
                </a:prstClr>
              </a:solidFill>
            </a:endParaRPr>
          </a:p>
        </p:txBody>
      </p:sp>
      <p:sp>
        <p:nvSpPr>
          <p:cNvPr id="19" name="Content Placeholder 1"/>
          <p:cNvSpPr>
            <a:spLocks noGrp="1"/>
          </p:cNvSpPr>
          <p:nvPr>
            <p:ph sz="half" idx="1"/>
          </p:nvPr>
        </p:nvSpPr>
        <p:spPr>
          <a:xfrm>
            <a:off x="304799" y="914400"/>
            <a:ext cx="8588375" cy="2286000"/>
          </a:xfrm>
          <a:prstGeom prst="roundRect">
            <a:avLst/>
          </a:prstGeom>
          <a:ln/>
        </p:spPr>
        <p:style>
          <a:lnRef idx="0">
            <a:schemeClr val="accent1"/>
          </a:lnRef>
          <a:fillRef idx="3">
            <a:schemeClr val="accent1"/>
          </a:fillRef>
          <a:effectRef idx="3">
            <a:schemeClr val="accent1"/>
          </a:effectRef>
          <a:fontRef idx="minor">
            <a:schemeClr val="lt1"/>
          </a:fontRef>
        </p:style>
        <p:txBody>
          <a:bodyPr>
            <a:normAutofit fontScale="70000" lnSpcReduction="20000"/>
          </a:bodyPr>
          <a:lstStyle/>
          <a:p>
            <a:pPr>
              <a:buClr>
                <a:schemeClr val="bg1"/>
              </a:buClr>
            </a:pPr>
            <a:endParaRPr lang="en-US" sz="100" b="1" dirty="0" smtClean="0"/>
          </a:p>
          <a:p>
            <a:pPr>
              <a:buClr>
                <a:schemeClr val="bg1"/>
              </a:buClr>
            </a:pPr>
            <a:r>
              <a:rPr lang="en-US" sz="2400" dirty="0" smtClean="0"/>
              <a:t>A brand of Cactus Communications, established in 2002</a:t>
            </a:r>
          </a:p>
          <a:p>
            <a:pPr>
              <a:buClr>
                <a:schemeClr val="bg1"/>
              </a:buClr>
            </a:pPr>
            <a:r>
              <a:rPr lang="en-US" sz="2400" dirty="0" smtClean="0"/>
              <a:t>Leading provider of editing and publication support services to authors, journals and publishers</a:t>
            </a:r>
          </a:p>
          <a:p>
            <a:pPr>
              <a:buClr>
                <a:schemeClr val="bg1"/>
              </a:buClr>
            </a:pPr>
            <a:r>
              <a:rPr lang="en-US" sz="2400" dirty="0" smtClean="0"/>
              <a:t>Offices in the US, </a:t>
            </a:r>
            <a:r>
              <a:rPr lang="en-US" sz="2400" dirty="0"/>
              <a:t>India, Japan, China, Singapore, and South Korea, and local representatives in </a:t>
            </a:r>
            <a:r>
              <a:rPr lang="en-US" sz="2400" dirty="0" smtClean="0"/>
              <a:t>Brazil, Taiwan, and Turkey</a:t>
            </a:r>
          </a:p>
          <a:p>
            <a:pPr>
              <a:buClr>
                <a:schemeClr val="bg1"/>
              </a:buClr>
            </a:pPr>
            <a:r>
              <a:rPr lang="en-US" sz="2400" dirty="0" smtClean="0"/>
              <a:t>Partnerships with many major publishers and societies to offer authors discounted editing services – </a:t>
            </a:r>
            <a:r>
              <a:rPr lang="en-US" sz="2400" dirty="0" err="1" smtClean="0"/>
              <a:t>Wolters</a:t>
            </a:r>
            <a:r>
              <a:rPr lang="en-US" sz="2400" dirty="0" smtClean="0"/>
              <a:t> Kluwer, </a:t>
            </a:r>
            <a:r>
              <a:rPr lang="en-US" sz="2400" dirty="0" err="1" smtClean="0"/>
              <a:t>Hindawi</a:t>
            </a:r>
            <a:r>
              <a:rPr lang="en-US" sz="2400" dirty="0" smtClean="0"/>
              <a:t>, Canadian Science Publishing, Institute of Physics (IOP), Institution of Engineering and technology (IET), etc.</a:t>
            </a:r>
          </a:p>
        </p:txBody>
      </p:sp>
    </p:spTree>
    <p:extLst>
      <p:ext uri="{BB962C8B-B14F-4D97-AF65-F5344CB8AC3E}">
        <p14:creationId xmlns:p14="http://schemas.microsoft.com/office/powerpoint/2010/main" val="30974508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6825" y="1295400"/>
            <a:ext cx="4805361" cy="2506960"/>
          </a:xfrm>
          <a:prstGeom prst="roundRect">
            <a:avLst>
              <a:gd name="adj" fmla="val 0"/>
            </a:avLst>
          </a:prstGeom>
          <a:gradFill>
            <a:gsLst>
              <a:gs pos="0">
                <a:schemeClr val="bg1">
                  <a:alpha val="76000"/>
                </a:schemeClr>
              </a:gs>
              <a:gs pos="100000">
                <a:schemeClr val="bg1">
                  <a:alpha val="45000"/>
                </a:schemeClr>
              </a:gs>
            </a:gsLst>
            <a:lin ang="0" scaled="0"/>
          </a:gradFill>
          <a:ln>
            <a:noFill/>
          </a:ln>
          <a:effectLst/>
        </p:spPr>
        <p:style>
          <a:lnRef idx="1">
            <a:schemeClr val="accent3"/>
          </a:lnRef>
          <a:fillRef idx="3">
            <a:schemeClr val="accent3"/>
          </a:fillRef>
          <a:effectRef idx="2">
            <a:schemeClr val="accent3"/>
          </a:effectRef>
          <a:fontRef idx="minor">
            <a:schemeClr val="lt1"/>
          </a:fontRef>
        </p:style>
        <p:txBody>
          <a:bodyPr anchor="ctr"/>
          <a:lstStyle/>
          <a:p>
            <a:pPr indent="177800"/>
            <a:r>
              <a:rPr lang="en-IN" b="1" dirty="0" smtClean="0">
                <a:solidFill>
                  <a:schemeClr val="tx1">
                    <a:lumMod val="75000"/>
                    <a:lumOff val="25000"/>
                  </a:schemeClr>
                </a:solidFill>
              </a:rPr>
              <a:t>Clarinda Cerejo</a:t>
            </a:r>
          </a:p>
          <a:p>
            <a:pPr indent="177800"/>
            <a:r>
              <a:rPr lang="en-IN" i="1" dirty="0" smtClean="0">
                <a:solidFill>
                  <a:schemeClr val="tx1">
                    <a:lumMod val="75000"/>
                    <a:lumOff val="25000"/>
                  </a:schemeClr>
                </a:solidFill>
              </a:rPr>
              <a:t>Editor-in-Chief, Editage Insights</a:t>
            </a:r>
          </a:p>
          <a:p>
            <a:pPr indent="177800"/>
            <a:r>
              <a:rPr lang="en-IN" b="1" dirty="0">
                <a:solidFill>
                  <a:schemeClr val="tx1">
                    <a:lumMod val="65000"/>
                    <a:lumOff val="35000"/>
                  </a:schemeClr>
                </a:solidFill>
              </a:rPr>
              <a:t>ORCID: </a:t>
            </a:r>
            <a:r>
              <a:rPr lang="en-IN" dirty="0">
                <a:solidFill>
                  <a:schemeClr val="tx1">
                    <a:lumMod val="65000"/>
                    <a:lumOff val="35000"/>
                  </a:schemeClr>
                </a:solidFill>
                <a:hlinkClick r:id="rId3"/>
              </a:rPr>
              <a:t>http://orcid.org/0000-0003-3161-6951</a:t>
            </a:r>
            <a:endParaRPr lang="en-IN" dirty="0" smtClean="0">
              <a:solidFill>
                <a:schemeClr val="tx1">
                  <a:lumMod val="75000"/>
                  <a:lumOff val="25000"/>
                </a:schemeClr>
              </a:solidFill>
            </a:endParaRPr>
          </a:p>
          <a:p>
            <a:pPr indent="177800"/>
            <a:r>
              <a:rPr lang="en-IN" b="1" dirty="0" smtClean="0">
                <a:solidFill>
                  <a:schemeClr val="tx1">
                    <a:lumMod val="65000"/>
                    <a:lumOff val="35000"/>
                  </a:schemeClr>
                </a:solidFill>
              </a:rPr>
              <a:t>Twitter</a:t>
            </a:r>
            <a:r>
              <a:rPr lang="en-IN" dirty="0" smtClean="0">
                <a:solidFill>
                  <a:schemeClr val="tx1">
                    <a:lumMod val="65000"/>
                    <a:lumOff val="35000"/>
                  </a:schemeClr>
                </a:solidFill>
              </a:rPr>
              <a:t>: @</a:t>
            </a:r>
            <a:r>
              <a:rPr lang="en-IN" dirty="0" err="1" smtClean="0">
                <a:solidFill>
                  <a:schemeClr val="tx1">
                    <a:lumMod val="65000"/>
                    <a:lumOff val="35000"/>
                  </a:schemeClr>
                </a:solidFill>
              </a:rPr>
              <a:t>ClarindaCerejo</a:t>
            </a:r>
            <a:endParaRPr lang="en-IN" dirty="0" smtClean="0">
              <a:solidFill>
                <a:schemeClr val="tx1">
                  <a:lumMod val="65000"/>
                  <a:lumOff val="35000"/>
                </a:schemeClr>
              </a:solidFill>
            </a:endParaRPr>
          </a:p>
          <a:p>
            <a:pPr indent="177800"/>
            <a:r>
              <a:rPr lang="en-IN" b="1" dirty="0" smtClean="0">
                <a:solidFill>
                  <a:schemeClr val="tx1">
                    <a:lumMod val="65000"/>
                    <a:lumOff val="35000"/>
                  </a:schemeClr>
                </a:solidFill>
              </a:rPr>
              <a:t>Email: </a:t>
            </a:r>
            <a:r>
              <a:rPr lang="en-IN" dirty="0">
                <a:solidFill>
                  <a:schemeClr val="tx1">
                    <a:lumMod val="75000"/>
                    <a:lumOff val="25000"/>
                  </a:schemeClr>
                </a:solidFill>
                <a:hlinkClick r:id="rId4"/>
              </a:rPr>
              <a:t>clarinda.cerejo@editage.com</a:t>
            </a:r>
            <a:endParaRPr lang="en-IN" b="1" dirty="0" smtClean="0">
              <a:solidFill>
                <a:schemeClr val="tx1">
                  <a:lumMod val="65000"/>
                  <a:lumOff val="35000"/>
                </a:schemeClr>
              </a:solidFill>
            </a:endParaRPr>
          </a:p>
          <a:p>
            <a:pPr indent="177800"/>
            <a:r>
              <a:rPr lang="en-IN" b="1" dirty="0" smtClean="0">
                <a:solidFill>
                  <a:schemeClr val="tx1">
                    <a:lumMod val="65000"/>
                    <a:lumOff val="35000"/>
                  </a:schemeClr>
                </a:solidFill>
              </a:rPr>
              <a:t>Phone</a:t>
            </a:r>
            <a:r>
              <a:rPr lang="en-IN" dirty="0" smtClean="0">
                <a:solidFill>
                  <a:schemeClr val="tx1">
                    <a:lumMod val="65000"/>
                    <a:lumOff val="35000"/>
                  </a:schemeClr>
                </a:solidFill>
              </a:rPr>
              <a:t>: +1(267) 332-0051 ext. 200</a:t>
            </a:r>
            <a:endParaRPr lang="en-US" dirty="0" smtClean="0">
              <a:solidFill>
                <a:schemeClr val="tx1">
                  <a:lumMod val="65000"/>
                  <a:lumOff val="35000"/>
                </a:schemeClr>
              </a:solidFill>
            </a:endParaRPr>
          </a:p>
          <a:p>
            <a:pPr indent="177800"/>
            <a:r>
              <a:rPr lang="en-IN" b="1" dirty="0" smtClean="0">
                <a:solidFill>
                  <a:schemeClr val="tx1">
                    <a:lumMod val="65000"/>
                    <a:lumOff val="35000"/>
                  </a:schemeClr>
                </a:solidFill>
              </a:rPr>
              <a:t>Fax:</a:t>
            </a:r>
            <a:r>
              <a:rPr lang="en-IN" dirty="0" smtClean="0">
                <a:solidFill>
                  <a:schemeClr val="tx1">
                    <a:lumMod val="65000"/>
                    <a:lumOff val="35000"/>
                  </a:schemeClr>
                </a:solidFill>
              </a:rPr>
              <a:t> +91 22 6714 </a:t>
            </a:r>
            <a:r>
              <a:rPr lang="en-IN" dirty="0" smtClean="0">
                <a:solidFill>
                  <a:schemeClr val="tx1">
                    <a:lumMod val="65000"/>
                    <a:lumOff val="35000"/>
                  </a:schemeClr>
                </a:solidFill>
              </a:rPr>
              <a:t>8889</a:t>
            </a:r>
          </a:p>
          <a:p>
            <a:pPr indent="177800"/>
            <a:endParaRPr lang="en-US" dirty="0">
              <a:solidFill>
                <a:schemeClr val="tx1">
                  <a:lumMod val="65000"/>
                  <a:lumOff val="35000"/>
                </a:schemeClr>
              </a:solidFill>
            </a:endParaRPr>
          </a:p>
        </p:txBody>
      </p:sp>
      <p:sp>
        <p:nvSpPr>
          <p:cNvPr id="9" name="Slide Number Placeholder 8"/>
          <p:cNvSpPr>
            <a:spLocks noGrp="1"/>
          </p:cNvSpPr>
          <p:nvPr>
            <p:ph type="sldNum" sz="quarter" idx="4"/>
          </p:nvPr>
        </p:nvSpPr>
        <p:spPr>
          <a:xfrm>
            <a:off x="6840252" y="6381328"/>
            <a:ext cx="2133600" cy="365125"/>
          </a:xfrm>
        </p:spPr>
        <p:txBody>
          <a:bodyPr/>
          <a:lstStyle/>
          <a:p>
            <a:fld id="{BB279A16-9911-44BB-B7EF-27C331CE3E4C}" type="slidenum">
              <a:rPr lang="en-US" smtClean="0"/>
              <a:pPr/>
              <a:t>27</a:t>
            </a:fld>
            <a:endParaRPr lang="en-US" dirty="0"/>
          </a:p>
        </p:txBody>
      </p:sp>
      <p:sp>
        <p:nvSpPr>
          <p:cNvPr id="10" name="TextBox 9"/>
          <p:cNvSpPr txBox="1"/>
          <p:nvPr/>
        </p:nvSpPr>
        <p:spPr>
          <a:xfrm>
            <a:off x="215900" y="115887"/>
            <a:ext cx="8677275" cy="936625"/>
          </a:xfrm>
          <a:prstGeom prst="rect">
            <a:avLst/>
          </a:prstGeom>
          <a:noFill/>
        </p:spPr>
        <p:txBody>
          <a:bodyPr wrap="square" rtlCol="0" anchor="ctr" anchorCtr="1">
            <a:noAutofit/>
          </a:bodyPr>
          <a:lstStyle/>
          <a:p>
            <a:pPr algn="ctr">
              <a:lnSpc>
                <a:spcPct val="80000"/>
              </a:lnSpc>
              <a:spcBef>
                <a:spcPct val="0"/>
              </a:spcBef>
            </a:pPr>
            <a:r>
              <a:rPr lang="en-US" sz="3400" b="1" dirty="0" smtClean="0">
                <a:solidFill>
                  <a:schemeClr val="tx1">
                    <a:lumMod val="75000"/>
                    <a:lumOff val="25000"/>
                  </a:schemeClr>
                </a:solidFill>
                <a:latin typeface="+mj-lt"/>
                <a:ea typeface="+mj-ea"/>
                <a:cs typeface="+mj-cs"/>
              </a:rPr>
              <a:t>Presenter’s Contact Details</a:t>
            </a:r>
            <a:endParaRPr lang="en-US" sz="3400" b="1" dirty="0">
              <a:solidFill>
                <a:schemeClr val="tx1">
                  <a:lumMod val="75000"/>
                  <a:lumOff val="25000"/>
                </a:schemeClr>
              </a:solidFill>
              <a:latin typeface="+mj-lt"/>
              <a:ea typeface="+mj-ea"/>
              <a:cs typeface="+mj-cs"/>
            </a:endParaRPr>
          </a:p>
        </p:txBody>
      </p:sp>
      <p:sp>
        <p:nvSpPr>
          <p:cNvPr id="12" name="Rounded Rectangle 11"/>
          <p:cNvSpPr/>
          <p:nvPr/>
        </p:nvSpPr>
        <p:spPr bwMode="auto">
          <a:xfrm>
            <a:off x="4724400" y="3581400"/>
            <a:ext cx="4419600" cy="2506960"/>
          </a:xfrm>
          <a:prstGeom prst="roundRect">
            <a:avLst>
              <a:gd name="adj" fmla="val 0"/>
            </a:avLst>
          </a:prstGeom>
          <a:gradFill>
            <a:gsLst>
              <a:gs pos="0">
                <a:schemeClr val="bg1">
                  <a:alpha val="76000"/>
                </a:schemeClr>
              </a:gs>
              <a:gs pos="100000">
                <a:schemeClr val="bg1">
                  <a:alpha val="45000"/>
                </a:schemeClr>
              </a:gs>
            </a:gsLst>
            <a:lin ang="0" scaled="0"/>
          </a:gradFill>
          <a:ln>
            <a:noFill/>
          </a:ln>
          <a:effectLst/>
        </p:spPr>
        <p:style>
          <a:lnRef idx="1">
            <a:schemeClr val="accent3"/>
          </a:lnRef>
          <a:fillRef idx="3">
            <a:schemeClr val="accent3"/>
          </a:fillRef>
          <a:effectRef idx="2">
            <a:schemeClr val="accent3"/>
          </a:effectRef>
          <a:fontRef idx="minor">
            <a:schemeClr val="lt1"/>
          </a:fontRef>
        </p:style>
        <p:txBody>
          <a:bodyPr anchor="ctr"/>
          <a:lstStyle/>
          <a:p>
            <a:pPr indent="53975"/>
            <a:r>
              <a:rPr lang="en-IN" b="1" dirty="0" smtClean="0">
                <a:solidFill>
                  <a:schemeClr val="tx1">
                    <a:lumMod val="75000"/>
                    <a:lumOff val="25000"/>
                  </a:schemeClr>
                </a:solidFill>
              </a:rPr>
              <a:t>Editage Insights</a:t>
            </a:r>
          </a:p>
          <a:p>
            <a:pPr indent="53975"/>
            <a:r>
              <a:rPr lang="en-US" dirty="0" smtClean="0">
                <a:solidFill>
                  <a:schemeClr val="tx1">
                    <a:lumMod val="65000"/>
                    <a:lumOff val="35000"/>
                  </a:schemeClr>
                </a:solidFill>
              </a:rPr>
              <a:t>English: </a:t>
            </a:r>
            <a:r>
              <a:rPr lang="en-US" dirty="0" smtClean="0">
                <a:solidFill>
                  <a:schemeClr val="tx1">
                    <a:lumMod val="65000"/>
                    <a:lumOff val="35000"/>
                  </a:schemeClr>
                </a:solidFill>
                <a:hlinkClick r:id="rId5"/>
              </a:rPr>
              <a:t>www.editage.com/insights</a:t>
            </a:r>
            <a:endParaRPr lang="en-US" dirty="0" smtClean="0">
              <a:solidFill>
                <a:schemeClr val="tx1">
                  <a:lumMod val="65000"/>
                  <a:lumOff val="35000"/>
                </a:schemeClr>
              </a:solidFill>
            </a:endParaRPr>
          </a:p>
          <a:p>
            <a:pPr indent="53975"/>
            <a:r>
              <a:rPr lang="en-US" dirty="0" smtClean="0">
                <a:solidFill>
                  <a:schemeClr val="tx1">
                    <a:lumMod val="65000"/>
                    <a:lumOff val="35000"/>
                  </a:schemeClr>
                </a:solidFill>
              </a:rPr>
              <a:t>Simplified Chinese: </a:t>
            </a:r>
            <a:r>
              <a:rPr lang="en-US" dirty="0" smtClean="0">
                <a:solidFill>
                  <a:schemeClr val="tx1">
                    <a:lumMod val="65000"/>
                    <a:lumOff val="35000"/>
                  </a:schemeClr>
                </a:solidFill>
                <a:hlinkClick r:id="rId6"/>
              </a:rPr>
              <a:t>ww.editage.cn/insights</a:t>
            </a:r>
            <a:r>
              <a:rPr lang="en-US" dirty="0" smtClean="0">
                <a:solidFill>
                  <a:schemeClr val="tx1">
                    <a:lumMod val="65000"/>
                    <a:lumOff val="35000"/>
                  </a:schemeClr>
                </a:solidFill>
              </a:rPr>
              <a:t> </a:t>
            </a:r>
            <a:endParaRPr lang="en-US" dirty="0">
              <a:solidFill>
                <a:schemeClr val="tx1">
                  <a:lumMod val="65000"/>
                  <a:lumOff val="35000"/>
                </a:schemeClr>
              </a:solidFill>
            </a:endParaRPr>
          </a:p>
          <a:p>
            <a:pPr indent="53975"/>
            <a:r>
              <a:rPr lang="en-US" dirty="0" smtClean="0">
                <a:solidFill>
                  <a:schemeClr val="tx1">
                    <a:lumMod val="65000"/>
                    <a:lumOff val="35000"/>
                  </a:schemeClr>
                </a:solidFill>
              </a:rPr>
              <a:t>Japanese: </a:t>
            </a:r>
            <a:r>
              <a:rPr lang="en-US" dirty="0" smtClean="0">
                <a:solidFill>
                  <a:schemeClr val="tx1">
                    <a:lumMod val="65000"/>
                    <a:lumOff val="35000"/>
                  </a:schemeClr>
                </a:solidFill>
                <a:hlinkClick r:id="rId7"/>
              </a:rPr>
              <a:t>www.editage.jp/insights</a:t>
            </a:r>
            <a:endParaRPr lang="en-US" dirty="0" smtClean="0">
              <a:solidFill>
                <a:schemeClr val="tx1">
                  <a:lumMod val="65000"/>
                  <a:lumOff val="35000"/>
                </a:schemeClr>
              </a:solidFill>
            </a:endParaRPr>
          </a:p>
          <a:p>
            <a:pPr indent="53975"/>
            <a:r>
              <a:rPr lang="en-US" dirty="0" smtClean="0">
                <a:solidFill>
                  <a:schemeClr val="tx1">
                    <a:lumMod val="65000"/>
                    <a:lumOff val="35000"/>
                  </a:schemeClr>
                </a:solidFill>
              </a:rPr>
              <a:t>Korean: </a:t>
            </a:r>
            <a:r>
              <a:rPr lang="en-US" dirty="0" smtClean="0">
                <a:solidFill>
                  <a:schemeClr val="tx1">
                    <a:lumMod val="65000"/>
                    <a:lumOff val="35000"/>
                  </a:schemeClr>
                </a:solidFill>
                <a:hlinkClick r:id="rId8"/>
              </a:rPr>
              <a:t>www.editage.co.kr/insights</a:t>
            </a:r>
            <a:r>
              <a:rPr lang="en-US" dirty="0" smtClean="0">
                <a:solidFill>
                  <a:schemeClr val="tx1">
                    <a:lumMod val="65000"/>
                    <a:lumOff val="35000"/>
                  </a:schemeClr>
                </a:solidFill>
              </a:rPr>
              <a:t> </a:t>
            </a:r>
          </a:p>
          <a:p>
            <a:pPr indent="53975"/>
            <a:r>
              <a:rPr lang="en-US" dirty="0" smtClean="0">
                <a:solidFill>
                  <a:schemeClr val="tx1">
                    <a:lumMod val="65000"/>
                    <a:lumOff val="35000"/>
                  </a:schemeClr>
                </a:solidFill>
              </a:rPr>
              <a:t>Twitter: @Editage</a:t>
            </a:r>
          </a:p>
        </p:txBody>
      </p:sp>
    </p:spTree>
    <p:extLst>
      <p:ext uri="{BB962C8B-B14F-4D97-AF65-F5344CB8AC3E}">
        <p14:creationId xmlns:p14="http://schemas.microsoft.com/office/powerpoint/2010/main" val="7964787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ClarindaC\AppData\Local\Microsoft\Windows\Temporary Internet Files\Content.Outlook\HM75UMNZ\journal editor-01 (2).png"/>
          <p:cNvPicPr/>
          <p:nvPr/>
        </p:nvPicPr>
        <p:blipFill>
          <a:blip r:embed="rId3">
            <a:extLst>
              <a:ext uri="{28A0092B-C50C-407E-A947-70E740481C1C}">
                <a14:useLocalDpi xmlns:a14="http://schemas.microsoft.com/office/drawing/2010/main" val="0"/>
              </a:ext>
            </a:extLst>
          </a:blip>
          <a:srcRect/>
          <a:stretch>
            <a:fillRect/>
          </a:stretch>
        </p:blipFill>
        <p:spPr bwMode="auto">
          <a:xfrm>
            <a:off x="2987824" y="2400735"/>
            <a:ext cx="3543300" cy="4143375"/>
          </a:xfrm>
          <a:prstGeom prst="rect">
            <a:avLst/>
          </a:prstGeom>
          <a:noFill/>
          <a:ln>
            <a:noFill/>
          </a:ln>
        </p:spPr>
      </p:pic>
      <p:sp>
        <p:nvSpPr>
          <p:cNvPr id="8" name="Cloud Callout 7"/>
          <p:cNvSpPr/>
          <p:nvPr/>
        </p:nvSpPr>
        <p:spPr>
          <a:xfrm>
            <a:off x="143508" y="3429000"/>
            <a:ext cx="2980692" cy="1884941"/>
          </a:xfrm>
          <a:prstGeom prst="cloudCallout">
            <a:avLst>
              <a:gd name="adj1" fmla="val 79482"/>
              <a:gd name="adj2" fmla="val -53585"/>
            </a:avLst>
          </a:prstGeom>
          <a:ln>
            <a:prstDash val="lgDash"/>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I’m </a:t>
            </a:r>
            <a:r>
              <a:rPr lang="en-US" sz="1600" dirty="0" smtClean="0">
                <a:solidFill>
                  <a:schemeClr val="tx1"/>
                </a:solidFill>
              </a:rPr>
              <a:t>just </a:t>
            </a:r>
            <a:r>
              <a:rPr lang="en-US" sz="1600" dirty="0">
                <a:solidFill>
                  <a:schemeClr val="tx1"/>
                </a:solidFill>
              </a:rPr>
              <a:t>swamped with submissions, </a:t>
            </a:r>
            <a:r>
              <a:rPr lang="en-US" sz="1600" dirty="0" smtClean="0">
                <a:solidFill>
                  <a:schemeClr val="tx1"/>
                </a:solidFill>
              </a:rPr>
              <a:t> and most </a:t>
            </a:r>
            <a:r>
              <a:rPr lang="en-US" sz="1600" dirty="0">
                <a:solidFill>
                  <a:schemeClr val="tx1"/>
                </a:solidFill>
              </a:rPr>
              <a:t>of them </a:t>
            </a:r>
            <a:r>
              <a:rPr lang="en-US" sz="1600" dirty="0" smtClean="0">
                <a:solidFill>
                  <a:schemeClr val="tx1"/>
                </a:solidFill>
              </a:rPr>
              <a:t>don’t </a:t>
            </a:r>
            <a:r>
              <a:rPr lang="en-US" sz="1600" dirty="0">
                <a:solidFill>
                  <a:schemeClr val="tx1"/>
                </a:solidFill>
              </a:rPr>
              <a:t>even </a:t>
            </a:r>
            <a:r>
              <a:rPr lang="en-US" sz="1600" dirty="0" smtClean="0">
                <a:solidFill>
                  <a:schemeClr val="tx1"/>
                </a:solidFill>
              </a:rPr>
              <a:t>match my </a:t>
            </a:r>
            <a:r>
              <a:rPr lang="en-US" sz="1600" dirty="0">
                <a:solidFill>
                  <a:schemeClr val="tx1"/>
                </a:solidFill>
              </a:rPr>
              <a:t>journal’s </a:t>
            </a:r>
            <a:r>
              <a:rPr lang="en-US" sz="1600" dirty="0" smtClean="0">
                <a:solidFill>
                  <a:schemeClr val="tx1"/>
                </a:solidFill>
              </a:rPr>
              <a:t>scope</a:t>
            </a:r>
            <a:endParaRPr lang="en-US" sz="1600" dirty="0">
              <a:solidFill>
                <a:schemeClr val="tx1"/>
              </a:solidFill>
            </a:endParaRPr>
          </a:p>
        </p:txBody>
      </p:sp>
      <p:sp>
        <p:nvSpPr>
          <p:cNvPr id="9" name="Cloud Callout 8"/>
          <p:cNvSpPr/>
          <p:nvPr/>
        </p:nvSpPr>
        <p:spPr>
          <a:xfrm rot="21210437">
            <a:off x="442552" y="1025320"/>
            <a:ext cx="3420380" cy="1953289"/>
          </a:xfrm>
          <a:prstGeom prst="cloudCallout">
            <a:avLst>
              <a:gd name="adj1" fmla="val 55137"/>
              <a:gd name="adj2" fmla="val 49301"/>
            </a:avLst>
          </a:prstGeom>
          <a:ln>
            <a:prstDash val="lgDash"/>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All these requests for rapid publication…and yet another peer reviewer turning down my invitation!</a:t>
            </a:r>
          </a:p>
        </p:txBody>
      </p:sp>
      <p:sp>
        <p:nvSpPr>
          <p:cNvPr id="10" name="Cloud Callout 9"/>
          <p:cNvSpPr/>
          <p:nvPr/>
        </p:nvSpPr>
        <p:spPr>
          <a:xfrm>
            <a:off x="4283968" y="908720"/>
            <a:ext cx="3438652" cy="1207986"/>
          </a:xfrm>
          <a:prstGeom prst="cloudCallout">
            <a:avLst>
              <a:gd name="adj1" fmla="val -31259"/>
              <a:gd name="adj2" fmla="val 75129"/>
            </a:avLst>
          </a:prstGeom>
          <a:ln>
            <a:prstDash val="lgDash"/>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Why can’t authors just follow the simple formatting guidelines?</a:t>
            </a:r>
          </a:p>
        </p:txBody>
      </p:sp>
      <p:sp>
        <p:nvSpPr>
          <p:cNvPr id="11" name="Cloud Callout 10"/>
          <p:cNvSpPr/>
          <p:nvPr/>
        </p:nvSpPr>
        <p:spPr>
          <a:xfrm rot="432537">
            <a:off x="5829914" y="2241646"/>
            <a:ext cx="3240909" cy="1370422"/>
          </a:xfrm>
          <a:prstGeom prst="cloudCallout">
            <a:avLst>
              <a:gd name="adj1" fmla="val -69352"/>
              <a:gd name="adj2" fmla="val 9045"/>
            </a:avLst>
          </a:prstGeom>
          <a:ln>
            <a:prstDash val="lgDash"/>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solidFill>
                  <a:schemeClr val="tx1"/>
                </a:solidFill>
              </a:rPr>
              <a:t>Seems like plagiarism. So much to educate authors about!</a:t>
            </a:r>
          </a:p>
        </p:txBody>
      </p:sp>
      <p:sp>
        <p:nvSpPr>
          <p:cNvPr id="12" name="Cloud Callout 11"/>
          <p:cNvSpPr/>
          <p:nvPr/>
        </p:nvSpPr>
        <p:spPr>
          <a:xfrm>
            <a:off x="5826741" y="3880854"/>
            <a:ext cx="3241059" cy="1910346"/>
          </a:xfrm>
          <a:prstGeom prst="cloudCallout">
            <a:avLst>
              <a:gd name="adj1" fmla="val -64871"/>
              <a:gd name="adj2" fmla="val -79127"/>
            </a:avLst>
          </a:prstGeom>
          <a:ln>
            <a:prstDash val="lgDash"/>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solidFill>
                  <a:schemeClr val="tx1"/>
                </a:solidFill>
              </a:rPr>
              <a:t>Wish I could understand my authors and tell them exactly what we’re looking for in submissions.</a:t>
            </a:r>
            <a:endParaRPr lang="en-US" sz="1600" dirty="0">
              <a:solidFill>
                <a:schemeClr val="tx1"/>
              </a:solidFill>
            </a:endParaRPr>
          </a:p>
        </p:txBody>
      </p:sp>
      <p:sp>
        <p:nvSpPr>
          <p:cNvPr id="2" name="Slide Number Placeholder 1"/>
          <p:cNvSpPr>
            <a:spLocks noGrp="1"/>
          </p:cNvSpPr>
          <p:nvPr>
            <p:ph type="sldNum" sz="quarter" idx="4"/>
          </p:nvPr>
        </p:nvSpPr>
        <p:spPr/>
        <p:txBody>
          <a:bodyPr/>
          <a:lstStyle/>
          <a:p>
            <a:fld id="{BB279A16-9911-44BB-B7EF-27C331CE3E4C}" type="slidenum">
              <a:rPr lang="en-US" smtClean="0">
                <a:solidFill>
                  <a:prstClr val="black">
                    <a:tint val="75000"/>
                  </a:prstClr>
                </a:solidFill>
              </a:rPr>
              <a:pPr/>
              <a:t>3</a:t>
            </a:fld>
            <a:endParaRPr lang="en-US" dirty="0">
              <a:solidFill>
                <a:prstClr val="black">
                  <a:tint val="75000"/>
                </a:prstClr>
              </a:solidFill>
            </a:endParaRPr>
          </a:p>
        </p:txBody>
      </p:sp>
      <p:sp>
        <p:nvSpPr>
          <p:cNvPr id="3" name="TextBox 2"/>
          <p:cNvSpPr txBox="1"/>
          <p:nvPr/>
        </p:nvSpPr>
        <p:spPr>
          <a:xfrm>
            <a:off x="215900" y="0"/>
            <a:ext cx="8677275" cy="936625"/>
          </a:xfrm>
          <a:prstGeom prst="rect">
            <a:avLst/>
          </a:prstGeom>
          <a:noFill/>
        </p:spPr>
        <p:txBody>
          <a:bodyPr wrap="square" rtlCol="0" anchor="ctr" anchorCtr="1">
            <a:noAutofit/>
          </a:bodyPr>
          <a:lstStyle/>
          <a:p>
            <a:pPr algn="ctr">
              <a:lnSpc>
                <a:spcPct val="80000"/>
              </a:lnSpc>
              <a:spcBef>
                <a:spcPct val="0"/>
              </a:spcBef>
            </a:pPr>
            <a:r>
              <a:rPr lang="en-US" sz="3400" b="1" dirty="0">
                <a:solidFill>
                  <a:schemeClr val="tx1">
                    <a:lumMod val="75000"/>
                    <a:lumOff val="25000"/>
                  </a:schemeClr>
                </a:solidFill>
              </a:rPr>
              <a:t>Inside the mind of an editor</a:t>
            </a:r>
          </a:p>
        </p:txBody>
      </p:sp>
    </p:spTree>
    <p:extLst>
      <p:ext uri="{BB962C8B-B14F-4D97-AF65-F5344CB8AC3E}">
        <p14:creationId xmlns:p14="http://schemas.microsoft.com/office/powerpoint/2010/main" val="38426907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900112"/>
          </a:xfrm>
        </p:spPr>
        <p:txBody>
          <a:bodyPr>
            <a:noAutofit/>
          </a:bodyPr>
          <a:lstStyle/>
          <a:p>
            <a:r>
              <a:rPr lang="en-IN" sz="3400" dirty="0" smtClean="0"/>
              <a:t>Mismatch in perspectives of authors and editors</a:t>
            </a:r>
            <a:endParaRPr lang="en-IN" sz="3400" dirty="0"/>
          </a:p>
        </p:txBody>
      </p:sp>
      <p:pic>
        <p:nvPicPr>
          <p:cNvPr id="8" name="Picture 7" descr="Untitled-1-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540" y="3490846"/>
            <a:ext cx="2712647" cy="2746465"/>
          </a:xfrm>
          <a:prstGeom prst="rect">
            <a:avLst/>
          </a:prstGeom>
        </p:spPr>
      </p:pic>
      <p:sp>
        <p:nvSpPr>
          <p:cNvPr id="9" name="TextBox 8"/>
          <p:cNvSpPr txBox="1"/>
          <p:nvPr/>
        </p:nvSpPr>
        <p:spPr>
          <a:xfrm>
            <a:off x="1439652" y="1218477"/>
            <a:ext cx="3240360" cy="3477875"/>
          </a:xfrm>
          <a:prstGeom prst="rect">
            <a:avLst/>
          </a:prstGeom>
          <a:noFill/>
        </p:spPr>
        <p:txBody>
          <a:bodyPr wrap="square" rtlCol="0">
            <a:spAutoFit/>
          </a:bodyPr>
          <a:lstStyle/>
          <a:p>
            <a:pPr>
              <a:spcBef>
                <a:spcPts val="1200"/>
              </a:spcBef>
            </a:pPr>
            <a:r>
              <a:rPr lang="en-IN" sz="2000" b="1" dirty="0" smtClean="0">
                <a:solidFill>
                  <a:srgbClr val="C00000"/>
                </a:solidFill>
              </a:rPr>
              <a:t>Authors think…</a:t>
            </a:r>
            <a:endParaRPr lang="en-IN" b="1" dirty="0" smtClean="0">
              <a:solidFill>
                <a:srgbClr val="C00000"/>
              </a:solidFill>
            </a:endParaRPr>
          </a:p>
          <a:p>
            <a:pPr marL="285750" indent="-285750">
              <a:spcBef>
                <a:spcPts val="1200"/>
              </a:spcBef>
              <a:buClr>
                <a:srgbClr val="C00000"/>
              </a:buClr>
              <a:buFont typeface="Arial" pitchFamily="34" charset="0"/>
              <a:buChar char="•"/>
            </a:pPr>
            <a:r>
              <a:rPr lang="en-IN" sz="1700" dirty="0" smtClean="0">
                <a:solidFill>
                  <a:schemeClr val="tx1">
                    <a:lumMod val="85000"/>
                    <a:lumOff val="15000"/>
                  </a:schemeClr>
                </a:solidFill>
              </a:rPr>
              <a:t>They understand </a:t>
            </a:r>
            <a:r>
              <a:rPr lang="en-IN" sz="1700" dirty="0">
                <a:solidFill>
                  <a:schemeClr val="tx1">
                    <a:lumMod val="85000"/>
                    <a:lumOff val="15000"/>
                  </a:schemeClr>
                </a:solidFill>
              </a:rPr>
              <a:t>publication ethics and do the best they </a:t>
            </a:r>
            <a:r>
              <a:rPr lang="en-IN" sz="1700" dirty="0" smtClean="0">
                <a:solidFill>
                  <a:schemeClr val="tx1">
                    <a:lumMod val="85000"/>
                    <a:lumOff val="15000"/>
                  </a:schemeClr>
                </a:solidFill>
              </a:rPr>
              <a:t>can to adhere to standard guidelines</a:t>
            </a:r>
          </a:p>
          <a:p>
            <a:pPr marL="285750" indent="-285750">
              <a:spcBef>
                <a:spcPts val="1200"/>
              </a:spcBef>
              <a:buClr>
                <a:srgbClr val="C00000"/>
              </a:buClr>
              <a:buFont typeface="Arial" pitchFamily="34" charset="0"/>
              <a:buChar char="•"/>
            </a:pPr>
            <a:r>
              <a:rPr lang="en-IN" sz="1700" dirty="0" smtClean="0">
                <a:solidFill>
                  <a:schemeClr val="tx1">
                    <a:lumMod val="85000"/>
                    <a:lumOff val="15000"/>
                  </a:schemeClr>
                </a:solidFill>
              </a:rPr>
              <a:t>They address and respond carefully to all peer reviewer comments</a:t>
            </a:r>
          </a:p>
          <a:p>
            <a:pPr marL="285750" indent="-285750">
              <a:spcBef>
                <a:spcPts val="1200"/>
              </a:spcBef>
              <a:buClr>
                <a:srgbClr val="C00000"/>
              </a:buClr>
              <a:buFont typeface="Arial" pitchFamily="34" charset="0"/>
              <a:buChar char="•"/>
            </a:pPr>
            <a:r>
              <a:rPr lang="en-IN" sz="1700" dirty="0">
                <a:solidFill>
                  <a:schemeClr val="tx1">
                    <a:lumMod val="85000"/>
                    <a:lumOff val="15000"/>
                  </a:schemeClr>
                </a:solidFill>
              </a:rPr>
              <a:t>Journal instructions for authors are often incomplete and </a:t>
            </a:r>
            <a:r>
              <a:rPr lang="en-IN" sz="1700" dirty="0" smtClean="0">
                <a:solidFill>
                  <a:schemeClr val="tx1">
                    <a:lumMod val="85000"/>
                    <a:lumOff val="15000"/>
                  </a:schemeClr>
                </a:solidFill>
              </a:rPr>
              <a:t>unclear</a:t>
            </a:r>
            <a:endParaRPr lang="en-IN" sz="1700" dirty="0">
              <a:solidFill>
                <a:schemeClr val="tx1">
                  <a:lumMod val="85000"/>
                  <a:lumOff val="15000"/>
                </a:schemeClr>
              </a:solidFill>
            </a:endParaRPr>
          </a:p>
        </p:txBody>
      </p:sp>
      <p:cxnSp>
        <p:nvCxnSpPr>
          <p:cNvPr id="12" name="Straight Connector 11"/>
          <p:cNvCxnSpPr/>
          <p:nvPr/>
        </p:nvCxnSpPr>
        <p:spPr>
          <a:xfrm>
            <a:off x="4798108" y="1268413"/>
            <a:ext cx="18002" cy="3700055"/>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15" name="Picture 14" descr="C:\Users\ClarindaC\AppData\Local\Microsoft\Windows\Temporary Internet Files\Content.Outlook\HM75UMNZ\journal editor-01 (2).png"/>
          <p:cNvPicPr/>
          <p:nvPr/>
        </p:nvPicPr>
        <p:blipFill>
          <a:blip r:embed="rId3">
            <a:extLst>
              <a:ext uri="{28A0092B-C50C-407E-A947-70E740481C1C}">
                <a14:useLocalDpi xmlns:a14="http://schemas.microsoft.com/office/drawing/2010/main" val="0"/>
              </a:ext>
            </a:extLst>
          </a:blip>
          <a:srcRect/>
          <a:stretch>
            <a:fillRect/>
          </a:stretch>
        </p:blipFill>
        <p:spPr bwMode="auto">
          <a:xfrm>
            <a:off x="6768244" y="3282068"/>
            <a:ext cx="2721076" cy="2955243"/>
          </a:xfrm>
          <a:prstGeom prst="rect">
            <a:avLst/>
          </a:prstGeom>
          <a:noFill/>
          <a:ln>
            <a:noFill/>
          </a:ln>
        </p:spPr>
      </p:pic>
      <p:sp>
        <p:nvSpPr>
          <p:cNvPr id="18" name="TextBox 17"/>
          <p:cNvSpPr txBox="1"/>
          <p:nvPr/>
        </p:nvSpPr>
        <p:spPr>
          <a:xfrm>
            <a:off x="5040052" y="1268413"/>
            <a:ext cx="2556284" cy="3477875"/>
          </a:xfrm>
          <a:prstGeom prst="rect">
            <a:avLst/>
          </a:prstGeom>
          <a:noFill/>
        </p:spPr>
        <p:txBody>
          <a:bodyPr wrap="square" rtlCol="0">
            <a:spAutoFit/>
          </a:bodyPr>
          <a:lstStyle/>
          <a:p>
            <a:pPr>
              <a:spcBef>
                <a:spcPts val="1200"/>
              </a:spcBef>
            </a:pPr>
            <a:r>
              <a:rPr lang="en-IN" sz="2000" b="1" dirty="0" smtClean="0">
                <a:solidFill>
                  <a:srgbClr val="C00000"/>
                </a:solidFill>
              </a:rPr>
              <a:t>Editors think</a:t>
            </a:r>
            <a:r>
              <a:rPr lang="en-IN" sz="2000" b="1" dirty="0">
                <a:solidFill>
                  <a:srgbClr val="C00000"/>
                </a:solidFill>
              </a:rPr>
              <a:t>…</a:t>
            </a:r>
          </a:p>
          <a:p>
            <a:pPr marL="285750" indent="-285750">
              <a:spcBef>
                <a:spcPts val="1200"/>
              </a:spcBef>
              <a:buClr>
                <a:srgbClr val="C00000"/>
              </a:buClr>
              <a:buFont typeface="Arial" pitchFamily="34" charset="0"/>
              <a:buChar char="•"/>
            </a:pPr>
            <a:r>
              <a:rPr lang="en-IN" sz="1700" dirty="0" smtClean="0">
                <a:solidFill>
                  <a:schemeClr val="tx1">
                    <a:lumMod val="85000"/>
                    <a:lumOff val="15000"/>
                  </a:schemeClr>
                </a:solidFill>
              </a:rPr>
              <a:t>Authors don’t realize the importance of publication ethics</a:t>
            </a:r>
          </a:p>
          <a:p>
            <a:pPr marL="285750" indent="-285750">
              <a:spcBef>
                <a:spcPts val="1200"/>
              </a:spcBef>
              <a:buClr>
                <a:srgbClr val="C00000"/>
              </a:buClr>
              <a:buFont typeface="Arial" pitchFamily="34" charset="0"/>
              <a:buChar char="•"/>
            </a:pPr>
            <a:r>
              <a:rPr lang="en-IN" sz="1700" dirty="0">
                <a:solidFill>
                  <a:schemeClr val="tx1">
                    <a:lumMod val="85000"/>
                    <a:lumOff val="15000"/>
                  </a:schemeClr>
                </a:solidFill>
              </a:rPr>
              <a:t>Authors only address the peer reviewer comments they find agreeable</a:t>
            </a:r>
          </a:p>
          <a:p>
            <a:pPr marL="285750" indent="-285750">
              <a:spcBef>
                <a:spcPts val="1200"/>
              </a:spcBef>
              <a:buClr>
                <a:srgbClr val="C00000"/>
              </a:buClr>
              <a:buFont typeface="Arial" pitchFamily="34" charset="0"/>
              <a:buChar char="•"/>
            </a:pPr>
            <a:r>
              <a:rPr lang="en-IN" sz="1700" dirty="0" smtClean="0">
                <a:solidFill>
                  <a:schemeClr val="tx1">
                    <a:lumMod val="85000"/>
                    <a:lumOff val="15000"/>
                  </a:schemeClr>
                </a:solidFill>
              </a:rPr>
              <a:t>Journal </a:t>
            </a:r>
            <a:r>
              <a:rPr lang="en-IN" sz="1700" dirty="0">
                <a:solidFill>
                  <a:schemeClr val="tx1">
                    <a:lumMod val="85000"/>
                    <a:lumOff val="15000"/>
                  </a:schemeClr>
                </a:solidFill>
              </a:rPr>
              <a:t>instructions for authors are </a:t>
            </a:r>
            <a:r>
              <a:rPr lang="en-IN" sz="1700" dirty="0" smtClean="0">
                <a:solidFill>
                  <a:schemeClr val="tx1">
                    <a:lumMod val="85000"/>
                    <a:lumOff val="15000"/>
                  </a:schemeClr>
                </a:solidFill>
              </a:rPr>
              <a:t>generally clear and complete</a:t>
            </a:r>
          </a:p>
        </p:txBody>
      </p:sp>
      <p:sp>
        <p:nvSpPr>
          <p:cNvPr id="22" name="TextBox 21"/>
          <p:cNvSpPr txBox="1">
            <a:spLocks noChangeArrowheads="1"/>
          </p:cNvSpPr>
          <p:nvPr/>
        </p:nvSpPr>
        <p:spPr bwMode="auto">
          <a:xfrm>
            <a:off x="2424107" y="5730788"/>
            <a:ext cx="44161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solidFill>
                  <a:prstClr val="black"/>
                </a:solidFill>
                <a:latin typeface="+mn-lt"/>
                <a:cs typeface="Arial" pitchFamily="34" charset="0"/>
              </a:rPr>
              <a:t>From </a:t>
            </a:r>
            <a:r>
              <a:rPr lang="en-US" sz="1200" dirty="0" smtClean="0">
                <a:solidFill>
                  <a:prstClr val="black"/>
                </a:solidFill>
                <a:latin typeface="+mn-lt"/>
                <a:cs typeface="Arial" pitchFamily="34" charset="0"/>
              </a:rPr>
              <a:t>C. </a:t>
            </a:r>
            <a:r>
              <a:rPr lang="en-US" sz="1200" dirty="0" err="1" smtClean="0">
                <a:solidFill>
                  <a:prstClr val="black"/>
                </a:solidFill>
                <a:latin typeface="+mn-lt"/>
                <a:cs typeface="Arial" pitchFamily="34" charset="0"/>
              </a:rPr>
              <a:t>Cerejo</a:t>
            </a:r>
            <a:r>
              <a:rPr lang="en-US" sz="1200" dirty="0" smtClean="0">
                <a:solidFill>
                  <a:prstClr val="black"/>
                </a:solidFill>
                <a:latin typeface="+mn-lt"/>
                <a:cs typeface="Arial" pitchFamily="34" charset="0"/>
              </a:rPr>
              <a:t>. </a:t>
            </a:r>
            <a:r>
              <a:rPr lang="en-IN" sz="1200" dirty="0">
                <a:latin typeface="+mn-lt"/>
              </a:rPr>
              <a:t>International journal editors and East Asian authors: two </a:t>
            </a:r>
            <a:r>
              <a:rPr lang="en-IN" sz="1200" dirty="0" smtClean="0">
                <a:latin typeface="+mn-lt"/>
              </a:rPr>
              <a:t>surveys. </a:t>
            </a:r>
            <a:r>
              <a:rPr lang="en-IN" sz="1200" i="1" dirty="0" smtClean="0">
                <a:latin typeface="+mn-lt"/>
              </a:rPr>
              <a:t>Learned Publishing </a:t>
            </a:r>
            <a:r>
              <a:rPr lang="en-IN" sz="1200" dirty="0" smtClean="0">
                <a:latin typeface="+mn-lt"/>
              </a:rPr>
              <a:t>27(1) 63-75.</a:t>
            </a:r>
            <a:endParaRPr lang="en-US" sz="1200" dirty="0">
              <a:solidFill>
                <a:prstClr val="black"/>
              </a:solidFill>
              <a:latin typeface="+mn-lt"/>
              <a:cs typeface="Arial" pitchFamily="34" charset="0"/>
            </a:endParaRPr>
          </a:p>
        </p:txBody>
      </p:sp>
      <p:sp>
        <p:nvSpPr>
          <p:cNvPr id="10" name="Slide Number Placeholder 1"/>
          <p:cNvSpPr>
            <a:spLocks noGrp="1"/>
          </p:cNvSpPr>
          <p:nvPr>
            <p:ph type="sldNum" sz="quarter" idx="4"/>
          </p:nvPr>
        </p:nvSpPr>
        <p:spPr>
          <a:xfrm>
            <a:off x="6840252" y="6345324"/>
            <a:ext cx="2133600" cy="365125"/>
          </a:xfrm>
        </p:spPr>
        <p:txBody>
          <a:bodyPr/>
          <a:lstStyle/>
          <a:p>
            <a:fld id="{BB279A16-9911-44BB-B7EF-27C331CE3E4C}"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29731810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fade">
                                      <p:cBhvr>
                                        <p:cTn id="10" dur="500"/>
                                        <p:tgtEl>
                                          <p:spTgt spid="1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500"/>
                                        <p:tgtEl>
                                          <p:spTgt spid="9">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8">
                                            <p:txEl>
                                              <p:pRg st="1" end="1"/>
                                            </p:txEl>
                                          </p:spTgt>
                                        </p:tgtEl>
                                        <p:attrNameLst>
                                          <p:attrName>style.visibility</p:attrName>
                                        </p:attrNameLst>
                                      </p:cBhvr>
                                      <p:to>
                                        <p:strVal val="visible"/>
                                      </p:to>
                                    </p:set>
                                    <p:animEffect transition="in" filter="fade">
                                      <p:cBhvr>
                                        <p:cTn id="18" dur="500"/>
                                        <p:tgtEl>
                                          <p:spTgt spid="1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Effect transition="in" filter="fade">
                                      <p:cBhvr>
                                        <p:cTn id="23" dur="500"/>
                                        <p:tgtEl>
                                          <p:spTgt spid="9">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8">
                                            <p:txEl>
                                              <p:pRg st="2" end="2"/>
                                            </p:txEl>
                                          </p:spTgt>
                                        </p:tgtEl>
                                        <p:attrNameLst>
                                          <p:attrName>style.visibility</p:attrName>
                                        </p:attrNameLst>
                                      </p:cBhvr>
                                      <p:to>
                                        <p:strVal val="visible"/>
                                      </p:to>
                                    </p:set>
                                    <p:animEffect transition="in" filter="fade">
                                      <p:cBhvr>
                                        <p:cTn id="26" dur="500"/>
                                        <p:tgtEl>
                                          <p:spTgt spid="18">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Effect transition="in" filter="fade">
                                      <p:cBhvr>
                                        <p:cTn id="31" dur="500"/>
                                        <p:tgtEl>
                                          <p:spTgt spid="9">
                                            <p:txEl>
                                              <p:pRg st="3" end="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8">
                                            <p:txEl>
                                              <p:pRg st="3" end="3"/>
                                            </p:txEl>
                                          </p:spTgt>
                                        </p:tgtEl>
                                        <p:attrNameLst>
                                          <p:attrName>style.visibility</p:attrName>
                                        </p:attrNameLst>
                                      </p:cBhvr>
                                      <p:to>
                                        <p:strVal val="visible"/>
                                      </p:to>
                                    </p:set>
                                    <p:animEffect transition="in" filter="fade">
                                      <p:cBhvr>
                                        <p:cTn id="34" dur="500"/>
                                        <p:tgtEl>
                                          <p:spTgt spid="18">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Author complaints – true story!</a:t>
            </a:r>
            <a:endParaRPr lang="en-US" dirty="0"/>
          </a:p>
        </p:txBody>
      </p:sp>
      <p:sp>
        <p:nvSpPr>
          <p:cNvPr id="5" name="Slide Number Placeholder 4"/>
          <p:cNvSpPr>
            <a:spLocks noGrp="1"/>
          </p:cNvSpPr>
          <p:nvPr>
            <p:ph type="sldNum" sz="quarter" idx="4"/>
          </p:nvPr>
        </p:nvSpPr>
        <p:spPr/>
        <p:txBody>
          <a:bodyPr/>
          <a:lstStyle/>
          <a:p>
            <a:fld id="{BB279A16-9911-44BB-B7EF-27C331CE3E4C}" type="slidenum">
              <a:rPr lang="en-US" smtClean="0">
                <a:solidFill>
                  <a:prstClr val="black">
                    <a:tint val="75000"/>
                  </a:prstClr>
                </a:solidFill>
              </a:rPr>
              <a:pPr/>
              <a:t>5</a:t>
            </a:fld>
            <a:endParaRPr lang="en-US" dirty="0">
              <a:solidFill>
                <a:prstClr val="black">
                  <a:tint val="75000"/>
                </a:prstClr>
              </a:solidFill>
            </a:endParaRPr>
          </a:p>
        </p:txBody>
      </p:sp>
      <p:pic>
        <p:nvPicPr>
          <p:cNvPr id="6" name="Picture 5" descr="Untitled-1-01.png"/>
          <p:cNvPicPr>
            <a:picLocks noChangeAspect="1"/>
          </p:cNvPicPr>
          <p:nvPr/>
        </p:nvPicPr>
        <p:blipFill rotWithShape="1">
          <a:blip r:embed="rId2" cstate="print">
            <a:extLst>
              <a:ext uri="{28A0092B-C50C-407E-A947-70E740481C1C}">
                <a14:useLocalDpi xmlns:a14="http://schemas.microsoft.com/office/drawing/2010/main" val="0"/>
              </a:ext>
            </a:extLst>
          </a:blip>
          <a:srcRect l="11903"/>
          <a:stretch/>
        </p:blipFill>
        <p:spPr>
          <a:xfrm flipH="1">
            <a:off x="7034385" y="3392996"/>
            <a:ext cx="2123852" cy="2751808"/>
          </a:xfrm>
          <a:prstGeom prst="rect">
            <a:avLst/>
          </a:prstGeom>
        </p:spPr>
      </p:pic>
      <p:sp>
        <p:nvSpPr>
          <p:cNvPr id="7" name="Rounded Rectangular Callout 6"/>
          <p:cNvSpPr/>
          <p:nvPr/>
        </p:nvSpPr>
        <p:spPr>
          <a:xfrm>
            <a:off x="179512" y="1145839"/>
            <a:ext cx="6948772" cy="4699159"/>
          </a:xfrm>
          <a:prstGeom prst="wedgeRoundRectCallout">
            <a:avLst>
              <a:gd name="adj1" fmla="val 60013"/>
              <a:gd name="adj2" fmla="val 13141"/>
              <a:gd name="adj3" fmla="val 16667"/>
            </a:avLst>
          </a:prstGeom>
          <a:ln/>
        </p:spPr>
        <p:style>
          <a:lnRef idx="3">
            <a:schemeClr val="lt1"/>
          </a:lnRef>
          <a:fillRef idx="1">
            <a:schemeClr val="accent1"/>
          </a:fillRef>
          <a:effectRef idx="1">
            <a:schemeClr val="accent1"/>
          </a:effectRef>
          <a:fontRef idx="minor">
            <a:schemeClr val="lt1"/>
          </a:fontRef>
        </p:style>
        <p:txBody>
          <a:bodyPr wrap="square" lIns="45720" rIns="45720" rtlCol="0" anchor="t" anchorCtr="0">
            <a:spAutoFit/>
          </a:bodyPr>
          <a:lstStyle/>
          <a:p>
            <a:r>
              <a:rPr lang="en-US" dirty="0"/>
              <a:t>I have a submitted </a:t>
            </a:r>
            <a:r>
              <a:rPr lang="en-US" dirty="0" smtClean="0"/>
              <a:t>a review </a:t>
            </a:r>
            <a:r>
              <a:rPr lang="en-US" dirty="0"/>
              <a:t>to </a:t>
            </a:r>
            <a:r>
              <a:rPr lang="en-US" dirty="0" smtClean="0"/>
              <a:t>a journal </a:t>
            </a:r>
            <a:r>
              <a:rPr lang="en-US" dirty="0"/>
              <a:t>having </a:t>
            </a:r>
            <a:r>
              <a:rPr lang="en-US" dirty="0" smtClean="0"/>
              <a:t>impact factor </a:t>
            </a:r>
            <a:r>
              <a:rPr lang="en-US" dirty="0"/>
              <a:t>20+ </a:t>
            </a:r>
            <a:r>
              <a:rPr lang="en-US" dirty="0" smtClean="0"/>
              <a:t>. </a:t>
            </a:r>
            <a:r>
              <a:rPr lang="en-US" dirty="0"/>
              <a:t>I know </a:t>
            </a:r>
            <a:r>
              <a:rPr lang="en-US" dirty="0" smtClean="0"/>
              <a:t>the </a:t>
            </a:r>
            <a:r>
              <a:rPr lang="en-US" dirty="0"/>
              <a:t>journal usually </a:t>
            </a:r>
            <a:r>
              <a:rPr lang="en-US" dirty="0" smtClean="0"/>
              <a:t>takes a long </a:t>
            </a:r>
            <a:r>
              <a:rPr lang="en-US" dirty="0"/>
              <a:t>time. In my case, it </a:t>
            </a:r>
            <a:r>
              <a:rPr lang="en-US" dirty="0" smtClean="0"/>
              <a:t>has been about one </a:t>
            </a:r>
            <a:r>
              <a:rPr lang="en-US" dirty="0"/>
              <a:t>year and </a:t>
            </a:r>
            <a:r>
              <a:rPr lang="en-US" dirty="0" smtClean="0"/>
              <a:t>my article is still </a:t>
            </a:r>
            <a:r>
              <a:rPr lang="en-US" dirty="0"/>
              <a:t>under review. I contacted the editor few times and they informed me </a:t>
            </a:r>
            <a:r>
              <a:rPr lang="en-US" dirty="0" smtClean="0"/>
              <a:t>that they </a:t>
            </a:r>
            <a:r>
              <a:rPr lang="en-US" dirty="0"/>
              <a:t>need more time since they have </a:t>
            </a:r>
            <a:r>
              <a:rPr lang="en-US" dirty="0" smtClean="0"/>
              <a:t>not received enough reviews to </a:t>
            </a:r>
            <a:r>
              <a:rPr lang="en-US" dirty="0"/>
              <a:t>make a final decision. My concern is if they reject my manuscript at this stage, I will be in trouble since I have to thoroughly modify it to submit to a new journal due to recently published papers. Since that type of journal sends less than 20% of the submitted manuscript for external review, I believe that the editor thought my work valuable for their journal. Can you tell me how the editor will react </a:t>
            </a:r>
            <a:r>
              <a:rPr lang="en-US" dirty="0" smtClean="0"/>
              <a:t>if </a:t>
            </a:r>
            <a:r>
              <a:rPr lang="en-US" dirty="0"/>
              <a:t>they </a:t>
            </a:r>
            <a:r>
              <a:rPr lang="en-US" dirty="0" smtClean="0"/>
              <a:t>don’t </a:t>
            </a:r>
            <a:r>
              <a:rPr lang="en-US" dirty="0"/>
              <a:t>get favorable comments from </a:t>
            </a:r>
            <a:r>
              <a:rPr lang="en-US" dirty="0" smtClean="0"/>
              <a:t>the reviewers </a:t>
            </a:r>
            <a:r>
              <a:rPr lang="en-US" dirty="0"/>
              <a:t>on my manuscript? In my opinion, </a:t>
            </a:r>
            <a:r>
              <a:rPr lang="en-US" dirty="0" smtClean="0"/>
              <a:t>if </a:t>
            </a:r>
            <a:r>
              <a:rPr lang="en-US" dirty="0"/>
              <a:t>they delay this much and reject, it can destroy a good manuscript since </a:t>
            </a:r>
            <a:r>
              <a:rPr lang="en-US" dirty="0" smtClean="0"/>
              <a:t>another </a:t>
            </a:r>
            <a:r>
              <a:rPr lang="en-US" dirty="0"/>
              <a:t>one </a:t>
            </a:r>
            <a:r>
              <a:rPr lang="en-US" dirty="0" smtClean="0"/>
              <a:t>might get published </a:t>
            </a:r>
            <a:r>
              <a:rPr lang="en-US" dirty="0"/>
              <a:t>during that period.</a:t>
            </a:r>
          </a:p>
        </p:txBody>
      </p:sp>
    </p:spTree>
    <p:extLst>
      <p:ext uri="{BB962C8B-B14F-4D97-AF65-F5344CB8AC3E}">
        <p14:creationId xmlns:p14="http://schemas.microsoft.com/office/powerpoint/2010/main" val="31149139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7524" y="0"/>
            <a:ext cx="8475476" cy="900112"/>
          </a:xfrm>
        </p:spPr>
        <p:txBody>
          <a:bodyPr>
            <a:normAutofit fontScale="90000"/>
          </a:bodyPr>
          <a:lstStyle/>
          <a:p>
            <a:r>
              <a:rPr lang="en-US" dirty="0" smtClean="0"/>
              <a:t>Challenges authors face – questions we receive</a:t>
            </a:r>
            <a:endParaRPr lang="en-US" dirty="0"/>
          </a:p>
        </p:txBody>
      </p:sp>
      <p:sp>
        <p:nvSpPr>
          <p:cNvPr id="5" name="Slide Number Placeholder 4"/>
          <p:cNvSpPr>
            <a:spLocks noGrp="1"/>
          </p:cNvSpPr>
          <p:nvPr>
            <p:ph type="sldNum" sz="quarter" idx="4"/>
          </p:nvPr>
        </p:nvSpPr>
        <p:spPr/>
        <p:txBody>
          <a:bodyPr/>
          <a:lstStyle/>
          <a:p>
            <a:fld id="{BB279A16-9911-44BB-B7EF-27C331CE3E4C}" type="slidenum">
              <a:rPr lang="en-US" smtClean="0">
                <a:solidFill>
                  <a:prstClr val="black">
                    <a:tint val="75000"/>
                  </a:prstClr>
                </a:solidFill>
              </a:rPr>
              <a:pPr/>
              <a:t>6</a:t>
            </a:fld>
            <a:endParaRPr lang="en-US" dirty="0">
              <a:solidFill>
                <a:prstClr val="black">
                  <a:tint val="75000"/>
                </a:prstClr>
              </a:solidFill>
            </a:endParaRPr>
          </a:p>
        </p:txBody>
      </p:sp>
      <p:pic>
        <p:nvPicPr>
          <p:cNvPr id="8" name="Picture 7" descr="Untitled-1-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168" y="1736812"/>
            <a:ext cx="2884397" cy="3292388"/>
          </a:xfrm>
          <a:prstGeom prst="rect">
            <a:avLst/>
          </a:prstGeom>
        </p:spPr>
      </p:pic>
      <p:sp>
        <p:nvSpPr>
          <p:cNvPr id="10" name="Rounded Rectangular Callout 9"/>
          <p:cNvSpPr/>
          <p:nvPr/>
        </p:nvSpPr>
        <p:spPr>
          <a:xfrm>
            <a:off x="3276600" y="1118556"/>
            <a:ext cx="5108715" cy="4528899"/>
          </a:xfrm>
          <a:prstGeom prst="wedgeRoundRectCallout">
            <a:avLst>
              <a:gd name="adj1" fmla="val -73041"/>
              <a:gd name="adj2" fmla="val -25981"/>
              <a:gd name="adj3" fmla="val 16667"/>
            </a:avLst>
          </a:prstGeom>
          <a:ln/>
        </p:spPr>
        <p:style>
          <a:lnRef idx="3">
            <a:schemeClr val="lt1"/>
          </a:lnRef>
          <a:fillRef idx="1">
            <a:schemeClr val="accent1"/>
          </a:fillRef>
          <a:effectRef idx="1">
            <a:schemeClr val="accent1"/>
          </a:effectRef>
          <a:fontRef idx="minor">
            <a:schemeClr val="lt1"/>
          </a:fontRef>
        </p:style>
        <p:txBody>
          <a:bodyPr wrap="square" lIns="45720" rIns="45720" rtlCol="0" anchor="t" anchorCtr="0">
            <a:spAutoFit/>
          </a:bodyPr>
          <a:lstStyle/>
          <a:p>
            <a:r>
              <a:rPr lang="en-US" sz="2000" dirty="0"/>
              <a:t>I submitted my article to a fairly well-respected (but not outstanding) law journal, received a reply from the editor a couple of weeks later saying they had sent it for review and expected to get it back in 6 weeks. 12 weeks later, I sent a polite query. Editor then responded within a week and said he'd get it back to me in 2 weeks. It's now been 3 1/2 weeks, and I'm in a bit of a "publish or perish" situation at work. Any thoughts on how to proceed? Withdrawal is too drastic at this stage, as I certainly don't want to annoy the editor.</a:t>
            </a:r>
          </a:p>
        </p:txBody>
      </p:sp>
    </p:spTree>
    <p:extLst>
      <p:ext uri="{BB962C8B-B14F-4D97-AF65-F5344CB8AC3E}">
        <p14:creationId xmlns:p14="http://schemas.microsoft.com/office/powerpoint/2010/main" val="23411737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idx="1"/>
          </p:nvPr>
        </p:nvSpPr>
        <p:spPr>
          <a:xfrm>
            <a:off x="215900" y="1052513"/>
            <a:ext cx="6108700" cy="5124480"/>
          </a:xfrm>
        </p:spPr>
        <p:txBody>
          <a:bodyPr wrap="square">
            <a:spAutoFit/>
          </a:bodyPr>
          <a:lstStyle/>
          <a:p>
            <a:pPr lvl="0">
              <a:spcBef>
                <a:spcPts val="900"/>
              </a:spcBef>
              <a:buClr>
                <a:schemeClr val="tx2">
                  <a:lumMod val="75000"/>
                </a:schemeClr>
              </a:buClr>
            </a:pPr>
            <a:r>
              <a:rPr lang="en-US" sz="2400" dirty="0"/>
              <a:t>Ever-increasing </a:t>
            </a:r>
            <a:r>
              <a:rPr lang="en-US" sz="2400" dirty="0" smtClean="0"/>
              <a:t>submission volumes</a:t>
            </a:r>
          </a:p>
          <a:p>
            <a:pPr lvl="0">
              <a:spcBef>
                <a:spcPts val="900"/>
              </a:spcBef>
              <a:buClr>
                <a:schemeClr val="tx2">
                  <a:lumMod val="75000"/>
                </a:schemeClr>
              </a:buClr>
            </a:pPr>
            <a:r>
              <a:rPr lang="en-US" sz="2400" dirty="0" smtClean="0"/>
              <a:t>Author demand for rapid</a:t>
            </a:r>
            <a:br>
              <a:rPr lang="en-US" sz="2400" dirty="0" smtClean="0"/>
            </a:br>
            <a:r>
              <a:rPr lang="en-US" sz="2400" dirty="0" smtClean="0"/>
              <a:t>publication</a:t>
            </a:r>
          </a:p>
          <a:p>
            <a:pPr lvl="0">
              <a:spcBef>
                <a:spcPts val="900"/>
              </a:spcBef>
              <a:buClr>
                <a:schemeClr val="tx2">
                  <a:lumMod val="75000"/>
                </a:schemeClr>
              </a:buClr>
            </a:pPr>
            <a:r>
              <a:rPr lang="en-US" sz="2400" dirty="0" smtClean="0"/>
              <a:t>Difficulty in finding</a:t>
            </a:r>
            <a:br>
              <a:rPr lang="en-US" sz="2400" dirty="0" smtClean="0"/>
            </a:br>
            <a:r>
              <a:rPr lang="en-US" sz="2400" dirty="0" smtClean="0"/>
              <a:t>suitable peer reviewers</a:t>
            </a:r>
          </a:p>
          <a:p>
            <a:pPr lvl="0">
              <a:spcBef>
                <a:spcPts val="900"/>
              </a:spcBef>
              <a:buClr>
                <a:schemeClr val="tx2">
                  <a:lumMod val="75000"/>
                </a:schemeClr>
              </a:buClr>
            </a:pPr>
            <a:r>
              <a:rPr lang="en-US" sz="2400" dirty="0"/>
              <a:t>Need to identify and </a:t>
            </a:r>
            <a:r>
              <a:rPr lang="en-US" sz="2400" dirty="0" smtClean="0"/>
              <a:t>appropriately tackle </a:t>
            </a:r>
            <a:r>
              <a:rPr lang="en-US" sz="2400" dirty="0"/>
              <a:t>increasing cases of misconduct</a:t>
            </a:r>
          </a:p>
          <a:p>
            <a:pPr lvl="0">
              <a:spcBef>
                <a:spcPts val="900"/>
              </a:spcBef>
              <a:buClr>
                <a:schemeClr val="tx2">
                  <a:lumMod val="75000"/>
                </a:schemeClr>
              </a:buClr>
            </a:pPr>
            <a:r>
              <a:rPr lang="en-US" sz="2400" dirty="0" smtClean="0"/>
              <a:t>Increased </a:t>
            </a:r>
            <a:r>
              <a:rPr lang="en-US" sz="2400" dirty="0"/>
              <a:t>competition with</a:t>
            </a:r>
            <a:br>
              <a:rPr lang="en-US" sz="2400" dirty="0"/>
            </a:br>
            <a:r>
              <a:rPr lang="en-US" sz="2400" dirty="0"/>
              <a:t>other </a:t>
            </a:r>
            <a:r>
              <a:rPr lang="en-US" sz="2400" dirty="0" smtClean="0"/>
              <a:t>journals</a:t>
            </a:r>
          </a:p>
          <a:p>
            <a:pPr lvl="0">
              <a:spcBef>
                <a:spcPts val="900"/>
              </a:spcBef>
              <a:buClr>
                <a:schemeClr val="tx2">
                  <a:lumMod val="75000"/>
                </a:schemeClr>
              </a:buClr>
            </a:pPr>
            <a:r>
              <a:rPr lang="en-US" sz="2400" dirty="0"/>
              <a:t>New industry </a:t>
            </a:r>
            <a:r>
              <a:rPr lang="en-US" sz="2400" dirty="0" smtClean="0"/>
              <a:t>developments to </a:t>
            </a:r>
            <a:r>
              <a:rPr lang="en-US" sz="2400" dirty="0"/>
              <a:t>keep pace </a:t>
            </a:r>
            <a:r>
              <a:rPr lang="en-US" sz="2400" dirty="0" smtClean="0"/>
              <a:t>with --- peer review, open access, etc.</a:t>
            </a:r>
            <a:endParaRPr lang="en-US" sz="2400" dirty="0"/>
          </a:p>
          <a:p>
            <a:pPr lvl="0">
              <a:spcBef>
                <a:spcPts val="900"/>
              </a:spcBef>
              <a:buClr>
                <a:schemeClr val="tx2">
                  <a:lumMod val="75000"/>
                </a:schemeClr>
              </a:buClr>
            </a:pPr>
            <a:endParaRPr lang="en-IN" sz="2400" dirty="0" smtClean="0"/>
          </a:p>
        </p:txBody>
      </p:sp>
      <p:sp>
        <p:nvSpPr>
          <p:cNvPr id="2" name="Slide Number Placeholder 1"/>
          <p:cNvSpPr>
            <a:spLocks noGrp="1"/>
          </p:cNvSpPr>
          <p:nvPr>
            <p:ph type="sldNum" sz="quarter" idx="4"/>
          </p:nvPr>
        </p:nvSpPr>
        <p:spPr/>
        <p:txBody>
          <a:bodyPr/>
          <a:lstStyle/>
          <a:p>
            <a:fld id="{BB279A16-9911-44BB-B7EF-27C331CE3E4C}" type="slidenum">
              <a:rPr lang="en-US" smtClean="0"/>
              <a:pPr/>
              <a:t>7</a:t>
            </a:fld>
            <a:endParaRPr lang="en-US" dirty="0"/>
          </a:p>
        </p:txBody>
      </p:sp>
      <p:pic>
        <p:nvPicPr>
          <p:cNvPr id="11266" name="Picture 2" descr="C:\Users\ClarindaC\AppData\Local\Microsoft\Windows\Temporary Internet Files\Content.Outlook\A30LZQ35\shutterstock_249333241-Converted-01-(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295" t="10392" r="2479" b="4393"/>
          <a:stretch/>
        </p:blipFill>
        <p:spPr bwMode="auto">
          <a:xfrm>
            <a:off x="5431305" y="1371600"/>
            <a:ext cx="3712695" cy="275748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15900" y="115887"/>
            <a:ext cx="8677275" cy="936625"/>
          </a:xfrm>
          <a:prstGeom prst="rect">
            <a:avLst/>
          </a:prstGeom>
          <a:noFill/>
        </p:spPr>
        <p:txBody>
          <a:bodyPr wrap="square" rtlCol="0" anchor="ctr" anchorCtr="1">
            <a:noAutofit/>
          </a:bodyPr>
          <a:lstStyle/>
          <a:p>
            <a:pPr algn="ctr">
              <a:lnSpc>
                <a:spcPct val="80000"/>
              </a:lnSpc>
              <a:spcBef>
                <a:spcPct val="0"/>
              </a:spcBef>
            </a:pPr>
            <a:r>
              <a:rPr lang="en-US" sz="3400" b="1" dirty="0">
                <a:solidFill>
                  <a:schemeClr val="tx1">
                    <a:lumMod val="75000"/>
                    <a:lumOff val="25000"/>
                  </a:schemeClr>
                </a:solidFill>
                <a:latin typeface="+mj-lt"/>
                <a:ea typeface="+mj-ea"/>
                <a:cs typeface="+mj-cs"/>
              </a:rPr>
              <a:t>Pressure on journal </a:t>
            </a:r>
            <a:r>
              <a:rPr lang="en-US" sz="3400" b="1" dirty="0" smtClean="0">
                <a:solidFill>
                  <a:schemeClr val="tx1">
                    <a:lumMod val="75000"/>
                    <a:lumOff val="25000"/>
                  </a:schemeClr>
                </a:solidFill>
                <a:latin typeface="+mj-lt"/>
                <a:ea typeface="+mj-ea"/>
                <a:cs typeface="+mj-cs"/>
              </a:rPr>
              <a:t>editors</a:t>
            </a:r>
            <a:endParaRPr lang="en-US" sz="3400" b="1" dirty="0">
              <a:solidFill>
                <a:schemeClr val="tx1">
                  <a:lumMod val="75000"/>
                  <a:lumOff val="25000"/>
                </a:schemeClr>
              </a:solidFill>
              <a:latin typeface="+mj-lt"/>
              <a:ea typeface="+mj-ea"/>
              <a:cs typeface="+mj-cs"/>
            </a:endParaRPr>
          </a:p>
        </p:txBody>
      </p:sp>
    </p:spTree>
    <p:extLst>
      <p:ext uri="{BB962C8B-B14F-4D97-AF65-F5344CB8AC3E}">
        <p14:creationId xmlns:p14="http://schemas.microsoft.com/office/powerpoint/2010/main" val="30745040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586" b="27719"/>
          <a:stretch/>
        </p:blipFill>
        <p:spPr bwMode="auto">
          <a:xfrm>
            <a:off x="647564" y="1590234"/>
            <a:ext cx="7900048" cy="4483100"/>
          </a:xfrm>
          <a:prstGeom prst="rect">
            <a:avLst/>
          </a:prstGeom>
          <a:noFill/>
          <a:ln w="19050">
            <a:solidFill>
              <a:schemeClr val="accent1"/>
            </a:solidFill>
            <a:miter lim="800000"/>
            <a:headEnd/>
            <a:tailEnd/>
          </a:ln>
          <a:effectLst>
            <a:outerShdw dist="35921" dir="2700000" algn="ctr" rotWithShape="0">
              <a:schemeClr val="accent1">
                <a:lumMod val="40000"/>
                <a:lumOff val="60000"/>
              </a:schemeClr>
            </a:outerShdw>
          </a:effectLst>
          <a:extLst>
            <a:ext uri="{909E8E84-426E-40DD-AFC4-6F175D3DCCD1}">
              <a14:hiddenFill xmlns:a14="http://schemas.microsoft.com/office/drawing/2010/main">
                <a:solidFill>
                  <a:schemeClr val="accent1"/>
                </a:solidFill>
              </a14:hiddenFill>
            </a:ext>
          </a:extLst>
        </p:spPr>
      </p:pic>
      <p:sp>
        <p:nvSpPr>
          <p:cNvPr id="4" name="Content Placeholder 3"/>
          <p:cNvSpPr>
            <a:spLocks noGrp="1"/>
          </p:cNvSpPr>
          <p:nvPr>
            <p:ph idx="1"/>
          </p:nvPr>
        </p:nvSpPr>
        <p:spPr>
          <a:xfrm>
            <a:off x="215818" y="1058955"/>
            <a:ext cx="8677357" cy="430887"/>
          </a:xfrm>
        </p:spPr>
        <p:txBody>
          <a:bodyPr wrap="square">
            <a:spAutoFit/>
          </a:bodyPr>
          <a:lstStyle/>
          <a:p>
            <a:pPr marL="0" indent="0" algn="ctr">
              <a:buNone/>
            </a:pPr>
            <a:r>
              <a:rPr lang="en-IN" sz="2800" dirty="0" smtClean="0"/>
              <a:t>By bridging the gap and getting closer to your authors!</a:t>
            </a:r>
            <a:endParaRPr lang="en-IN" sz="2800" dirty="0"/>
          </a:p>
        </p:txBody>
      </p:sp>
      <p:sp>
        <p:nvSpPr>
          <p:cNvPr id="5" name="Slide Number Placeholder 4"/>
          <p:cNvSpPr>
            <a:spLocks noGrp="1"/>
          </p:cNvSpPr>
          <p:nvPr>
            <p:ph type="sldNum" sz="quarter" idx="4"/>
          </p:nvPr>
        </p:nvSpPr>
        <p:spPr>
          <a:xfrm>
            <a:off x="6804248" y="6417332"/>
            <a:ext cx="2133600" cy="365125"/>
          </a:xfrm>
        </p:spPr>
        <p:txBody>
          <a:bodyPr/>
          <a:lstStyle/>
          <a:p>
            <a:fld id="{BB279A16-9911-44BB-B7EF-27C331CE3E4C}" type="slidenum">
              <a:rPr lang="en-US" smtClean="0"/>
              <a:pPr/>
              <a:t>8</a:t>
            </a:fld>
            <a:endParaRPr lang="en-US" dirty="0"/>
          </a:p>
        </p:txBody>
      </p:sp>
      <p:sp>
        <p:nvSpPr>
          <p:cNvPr id="6" name="Content Placeholder 3"/>
          <p:cNvSpPr txBox="1">
            <a:spLocks/>
          </p:cNvSpPr>
          <p:nvPr/>
        </p:nvSpPr>
        <p:spPr>
          <a:xfrm>
            <a:off x="2915816" y="1542981"/>
            <a:ext cx="3574812" cy="830997"/>
          </a:xfrm>
          <a:prstGeom prst="rect">
            <a:avLst/>
          </a:prstGeom>
        </p:spPr>
        <p:txBody>
          <a:bodyPr vert="horz" lIns="0" tIns="0" rIns="0" bIns="0" rtlCol="0">
            <a:spAutoFit/>
          </a:bodyPr>
          <a:lstStyle>
            <a:lvl1pPr marL="342900" indent="-342900" algn="l" defTabSz="914400" rtl="0" eaLnBrk="1" latinLnBrk="0" hangingPunct="1">
              <a:spcBef>
                <a:spcPct val="20000"/>
              </a:spcBef>
              <a:buClr>
                <a:schemeClr val="tx2"/>
              </a:buClr>
              <a:buFont typeface="Arial" pitchFamily="34" charset="0"/>
              <a:buChar char="•"/>
              <a:defRPr sz="3200" kern="1200">
                <a:solidFill>
                  <a:schemeClr val="tx1">
                    <a:lumMod val="65000"/>
                    <a:lumOff val="35000"/>
                  </a:schemeClr>
                </a:solidFill>
                <a:latin typeface="+mn-lt"/>
                <a:ea typeface="+mn-ea"/>
                <a:cs typeface="+mn-cs"/>
              </a:defRPr>
            </a:lvl1pPr>
            <a:lvl2pPr marL="715963" indent="-358775" algn="l" defTabSz="914400" rtl="0" eaLnBrk="1" latinLnBrk="0" hangingPunct="1">
              <a:spcBef>
                <a:spcPct val="20000"/>
              </a:spcBef>
              <a:buClr>
                <a:srgbClr val="C00000"/>
              </a:buClr>
              <a:buFont typeface="Arial" pitchFamily="34" charset="0"/>
              <a:buChar char="–"/>
              <a:defRPr sz="2800" kern="1200">
                <a:solidFill>
                  <a:schemeClr val="tx1">
                    <a:lumMod val="65000"/>
                    <a:lumOff val="35000"/>
                  </a:schemeClr>
                </a:solidFill>
                <a:latin typeface="+mn-lt"/>
                <a:ea typeface="+mn-ea"/>
                <a:cs typeface="+mn-cs"/>
              </a:defRPr>
            </a:lvl2pPr>
            <a:lvl3pPr marL="1073150" indent="-357188" algn="l" defTabSz="914400" rtl="0" eaLnBrk="1" latinLnBrk="0" hangingPunct="1">
              <a:spcBef>
                <a:spcPct val="20000"/>
              </a:spcBef>
              <a:buClr>
                <a:srgbClr val="C00000"/>
              </a:buClr>
              <a:buFont typeface="Arial" pitchFamily="34" charset="0"/>
              <a:buChar char="•"/>
              <a:defRPr sz="2400" kern="1200">
                <a:solidFill>
                  <a:schemeClr val="tx1">
                    <a:lumMod val="65000"/>
                    <a:lumOff val="35000"/>
                  </a:schemeClr>
                </a:solidFill>
                <a:latin typeface="+mn-lt"/>
                <a:ea typeface="+mn-ea"/>
                <a:cs typeface="+mn-cs"/>
              </a:defRPr>
            </a:lvl3pPr>
            <a:lvl4pPr marL="1431925" indent="-358775" algn="l" defTabSz="914400" rtl="0" eaLnBrk="1" latinLnBrk="0" hangingPunct="1">
              <a:spcBef>
                <a:spcPct val="20000"/>
              </a:spcBef>
              <a:buClr>
                <a:srgbClr val="C00000"/>
              </a:buClr>
              <a:buFont typeface="Arial" pitchFamily="34" charset="0"/>
              <a:buChar char="–"/>
              <a:defRPr sz="2000" kern="1200">
                <a:solidFill>
                  <a:schemeClr val="tx1">
                    <a:lumMod val="65000"/>
                    <a:lumOff val="35000"/>
                  </a:schemeClr>
                </a:solidFill>
                <a:latin typeface="+mn-lt"/>
                <a:ea typeface="+mn-ea"/>
                <a:cs typeface="+mn-cs"/>
              </a:defRPr>
            </a:lvl4pPr>
            <a:lvl5pPr marL="1789113" indent="-357188" algn="l" defTabSz="914400" rtl="0" eaLnBrk="1" latinLnBrk="0" hangingPunct="1">
              <a:spcBef>
                <a:spcPct val="20000"/>
              </a:spcBef>
              <a:buClr>
                <a:srgbClr val="C00000"/>
              </a:buClr>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IN" sz="5400" b="1" dirty="0">
                <a:solidFill>
                  <a:srgbClr val="C00000"/>
                </a:solidFill>
                <a:effectLst>
                  <a:outerShdw blurRad="50800" dist="38100" dir="5400000" algn="t" rotWithShape="0">
                    <a:prstClr val="black">
                      <a:alpha val="40000"/>
                    </a:prstClr>
                  </a:outerShdw>
                </a:effectLst>
              </a:rPr>
              <a:t>But HOW?</a:t>
            </a:r>
          </a:p>
        </p:txBody>
      </p:sp>
      <p:sp>
        <p:nvSpPr>
          <p:cNvPr id="7" name="TextBox 6"/>
          <p:cNvSpPr txBox="1"/>
          <p:nvPr/>
        </p:nvSpPr>
        <p:spPr>
          <a:xfrm>
            <a:off x="215900" y="115887"/>
            <a:ext cx="8677275" cy="936625"/>
          </a:xfrm>
          <a:prstGeom prst="rect">
            <a:avLst/>
          </a:prstGeom>
          <a:noFill/>
        </p:spPr>
        <p:txBody>
          <a:bodyPr wrap="square" rtlCol="0" anchor="ctr" anchorCtr="1">
            <a:noAutofit/>
          </a:bodyPr>
          <a:lstStyle/>
          <a:p>
            <a:pPr algn="ctr">
              <a:lnSpc>
                <a:spcPct val="80000"/>
              </a:lnSpc>
              <a:spcBef>
                <a:spcPct val="0"/>
              </a:spcBef>
            </a:pPr>
            <a:r>
              <a:rPr lang="en-US" sz="3400" b="1" dirty="0">
                <a:solidFill>
                  <a:schemeClr val="tx1">
                    <a:lumMod val="75000"/>
                    <a:lumOff val="25000"/>
                  </a:schemeClr>
                </a:solidFill>
                <a:latin typeface="+mj-lt"/>
                <a:ea typeface="+mj-ea"/>
                <a:cs typeface="+mj-cs"/>
              </a:rPr>
              <a:t>How can journal editors beat the pressure?</a:t>
            </a:r>
          </a:p>
        </p:txBody>
      </p:sp>
    </p:spTree>
    <p:extLst>
      <p:ext uri="{BB962C8B-B14F-4D97-AF65-F5344CB8AC3E}">
        <p14:creationId xmlns:p14="http://schemas.microsoft.com/office/powerpoint/2010/main" val="1106817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ipe(left)">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3400" dirty="0" smtClean="0"/>
              <a:t>What if there was…</a:t>
            </a:r>
            <a:endParaRPr lang="en-US" sz="3400" dirty="0"/>
          </a:p>
        </p:txBody>
      </p:sp>
      <p:sp>
        <p:nvSpPr>
          <p:cNvPr id="4" name="Slide Number Placeholder 3"/>
          <p:cNvSpPr>
            <a:spLocks noGrp="1"/>
          </p:cNvSpPr>
          <p:nvPr>
            <p:ph type="sldNum" sz="quarter" idx="4"/>
          </p:nvPr>
        </p:nvSpPr>
        <p:spPr/>
        <p:txBody>
          <a:bodyPr/>
          <a:lstStyle/>
          <a:p>
            <a:fld id="{BB279A16-9911-44BB-B7EF-27C331CE3E4C}" type="slidenum">
              <a:rPr lang="en-US" smtClean="0">
                <a:solidFill>
                  <a:prstClr val="black">
                    <a:tint val="75000"/>
                  </a:prstClr>
                </a:solidFill>
              </a:rPr>
              <a:pPr/>
              <a:t>9</a:t>
            </a:fld>
            <a:endParaRPr lang="en-US" dirty="0">
              <a:solidFill>
                <a:prstClr val="black">
                  <a:tint val="75000"/>
                </a:prstClr>
              </a:solidFill>
            </a:endParaRPr>
          </a:p>
        </p:txBody>
      </p:sp>
      <p:sp>
        <p:nvSpPr>
          <p:cNvPr id="5" name="Content Placeholder 4"/>
          <p:cNvSpPr txBox="1">
            <a:spLocks noGrp="1"/>
          </p:cNvSpPr>
          <p:nvPr>
            <p:ph idx="1"/>
          </p:nvPr>
        </p:nvSpPr>
        <p:spPr>
          <a:xfrm>
            <a:off x="228599" y="990600"/>
            <a:ext cx="8699820" cy="4724400"/>
          </a:xfrm>
          <a:prstGeom prst="rect">
            <a:avLst/>
          </a:prstGeom>
          <a:noFill/>
        </p:spPr>
        <p:txBody>
          <a:bodyPr wrap="square" rtlCol="0">
            <a:noAutofit/>
          </a:bodyPr>
          <a:lstStyle/>
          <a:p>
            <a:pPr marL="0" indent="0">
              <a:buNone/>
            </a:pPr>
            <a:r>
              <a:rPr lang="en-IN" sz="2800" dirty="0"/>
              <a:t>A one-stop platform </a:t>
            </a:r>
            <a:r>
              <a:rPr lang="en-IN" sz="2800" dirty="0" smtClean="0"/>
              <a:t>that</a:t>
            </a:r>
          </a:p>
          <a:p>
            <a:pPr marL="0" indent="0">
              <a:buNone/>
            </a:pPr>
            <a:endParaRPr lang="en-IN" sz="1100" dirty="0"/>
          </a:p>
          <a:p>
            <a:pPr marL="285750" indent="-285750">
              <a:buClrTx/>
            </a:pPr>
            <a:r>
              <a:rPr lang="en-IN" sz="2800" dirty="0"/>
              <a:t>Educates editors about the </a:t>
            </a:r>
            <a:r>
              <a:rPr lang="en-IN" sz="2800" b="1" dirty="0">
                <a:solidFill>
                  <a:srgbClr val="C00000"/>
                </a:solidFill>
              </a:rPr>
              <a:t>pain points of authors </a:t>
            </a:r>
            <a:r>
              <a:rPr lang="en-IN" sz="2800" dirty="0"/>
              <a:t>and the questions they are asking</a:t>
            </a:r>
          </a:p>
          <a:p>
            <a:pPr marL="285750" indent="-285750">
              <a:buClrTx/>
              <a:buFont typeface="Arial" pitchFamily="34" charset="0"/>
              <a:buChar char="•"/>
            </a:pPr>
            <a:r>
              <a:rPr lang="en-IN" sz="2800" dirty="0"/>
              <a:t>Enables</a:t>
            </a:r>
            <a:r>
              <a:rPr lang="en-IN" sz="2800" dirty="0" smtClean="0"/>
              <a:t> editors </a:t>
            </a:r>
            <a:r>
              <a:rPr lang="en-IN" sz="2800" dirty="0"/>
              <a:t>to </a:t>
            </a:r>
            <a:r>
              <a:rPr lang="en-IN" sz="2800" b="1" dirty="0">
                <a:solidFill>
                  <a:srgbClr val="C00000"/>
                </a:solidFill>
              </a:rPr>
              <a:t>talk directly to authors </a:t>
            </a:r>
            <a:r>
              <a:rPr lang="en-IN" sz="2800" dirty="0"/>
              <a:t>about journal processes </a:t>
            </a:r>
            <a:endParaRPr lang="en-IN" sz="2800" dirty="0" smtClean="0"/>
          </a:p>
          <a:p>
            <a:pPr marL="285750" indent="-285750">
              <a:buClrTx/>
              <a:buFont typeface="Arial" pitchFamily="34" charset="0"/>
              <a:buChar char="•"/>
            </a:pPr>
            <a:r>
              <a:rPr lang="en-IN" sz="2800" dirty="0"/>
              <a:t>Offers</a:t>
            </a:r>
            <a:r>
              <a:rPr lang="en-IN" sz="2800" dirty="0" smtClean="0"/>
              <a:t> </a:t>
            </a:r>
            <a:r>
              <a:rPr lang="en-IN" sz="2800" dirty="0"/>
              <a:t>authors </a:t>
            </a:r>
            <a:r>
              <a:rPr lang="en-IN" sz="2800" b="1" dirty="0">
                <a:solidFill>
                  <a:srgbClr val="C00000"/>
                </a:solidFill>
              </a:rPr>
              <a:t>learning and advice </a:t>
            </a:r>
            <a:r>
              <a:rPr lang="en-IN" sz="2800" dirty="0"/>
              <a:t>on good </a:t>
            </a:r>
            <a:r>
              <a:rPr lang="en-IN" sz="2800" dirty="0" smtClean="0"/>
              <a:t>publication practices</a:t>
            </a:r>
            <a:endParaRPr lang="en-IN" sz="2800" dirty="0"/>
          </a:p>
          <a:p>
            <a:pPr marL="285750" indent="-285750">
              <a:buClrTx/>
            </a:pPr>
            <a:r>
              <a:rPr lang="en-IN" sz="2800" dirty="0"/>
              <a:t>Informs editors about </a:t>
            </a:r>
            <a:r>
              <a:rPr lang="en-IN" sz="2800" b="1" dirty="0">
                <a:solidFill>
                  <a:srgbClr val="C00000"/>
                </a:solidFill>
              </a:rPr>
              <a:t>new developments and global trends </a:t>
            </a:r>
            <a:r>
              <a:rPr lang="en-IN" sz="2800" dirty="0"/>
              <a:t>in the </a:t>
            </a:r>
            <a:r>
              <a:rPr lang="en-IN" sz="2800" dirty="0" smtClean="0"/>
              <a:t>industry</a:t>
            </a:r>
            <a:endParaRPr lang="en-IN" sz="2800" dirty="0"/>
          </a:p>
        </p:txBody>
      </p:sp>
    </p:spTree>
    <p:extLst>
      <p:ext uri="{BB962C8B-B14F-4D97-AF65-F5344CB8AC3E}">
        <p14:creationId xmlns:p14="http://schemas.microsoft.com/office/powerpoint/2010/main" val="25013481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1018</TotalTime>
  <Words>1804</Words>
  <Application>Microsoft Office PowerPoint</Application>
  <PresentationFormat>On-screen Show (4:3)</PresentationFormat>
  <Paragraphs>238</Paragraphs>
  <Slides>27</Slides>
  <Notes>12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1_Office Theme</vt:lpstr>
      <vt:lpstr>PowerPoint Presentation</vt:lpstr>
      <vt:lpstr>Inside the mind of a young researcher</vt:lpstr>
      <vt:lpstr>PowerPoint Presentation</vt:lpstr>
      <vt:lpstr>Mismatch in perspectives of authors and editors</vt:lpstr>
      <vt:lpstr>Author complaints – true story!</vt:lpstr>
      <vt:lpstr>Challenges authors face – questions we receive</vt:lpstr>
      <vt:lpstr>PowerPoint Presentation</vt:lpstr>
      <vt:lpstr>PowerPoint Presentation</vt:lpstr>
      <vt:lpstr>What if there was…</vt:lpstr>
      <vt:lpstr>There is!</vt:lpstr>
      <vt:lpstr>What is Editage Insights?</vt:lpstr>
      <vt:lpstr>Tutorials on all aspects of academic publication </vt:lpstr>
      <vt:lpstr>Guidance at every stage of the  publication process</vt:lpstr>
      <vt:lpstr>Expert interviews giving authors and editors advice and tips</vt:lpstr>
      <vt:lpstr>Q&amp;A forum for researchers</vt:lpstr>
      <vt:lpstr>News, trends, and hot discussions from the publishing industry</vt:lpstr>
      <vt:lpstr>Growth and reach</vt:lpstr>
      <vt:lpstr>View counts of popular articles</vt:lpstr>
      <vt:lpstr>Cited on &gt;530 academic sites</vt:lpstr>
      <vt:lpstr>Now your authors can access Editage Insights through your journal’s website!</vt:lpstr>
      <vt:lpstr>Get the Editage Insights plug-in!</vt:lpstr>
      <vt:lpstr>Publishers/organizations featuring  Editage Insights content on their website</vt:lpstr>
      <vt:lpstr>PowerPoint Presentation</vt:lpstr>
      <vt:lpstr>Get closer to your authors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CC</dc:creator>
  <cp:lastModifiedBy>Clarinda</cp:lastModifiedBy>
  <cp:revision>75</cp:revision>
  <dcterms:created xsi:type="dcterms:W3CDTF">2016-06-09T06:49:54Z</dcterms:created>
  <dcterms:modified xsi:type="dcterms:W3CDTF">2016-08-11T09:00:03Z</dcterms:modified>
</cp:coreProperties>
</file>